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2.xml" ContentType="application/vnd.ms-office.webextensio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4"/>
    <p:sldMasterId id="2147484000" r:id="rId5"/>
    <p:sldMasterId id="2147484024" r:id="rId6"/>
  </p:sldMasterIdLst>
  <p:notesMasterIdLst>
    <p:notesMasterId r:id="rId56"/>
  </p:notesMasterIdLst>
  <p:sldIdLst>
    <p:sldId id="375" r:id="rId7"/>
    <p:sldId id="265" r:id="rId8"/>
    <p:sldId id="282" r:id="rId9"/>
    <p:sldId id="376" r:id="rId10"/>
    <p:sldId id="377" r:id="rId11"/>
    <p:sldId id="317" r:id="rId12"/>
    <p:sldId id="322" r:id="rId13"/>
    <p:sldId id="318" r:id="rId14"/>
    <p:sldId id="323" r:id="rId15"/>
    <p:sldId id="337" r:id="rId16"/>
    <p:sldId id="339" r:id="rId17"/>
    <p:sldId id="338" r:id="rId18"/>
    <p:sldId id="340" r:id="rId19"/>
    <p:sldId id="341" r:id="rId20"/>
    <p:sldId id="315" r:id="rId21"/>
    <p:sldId id="294" r:id="rId22"/>
    <p:sldId id="335" r:id="rId23"/>
    <p:sldId id="302" r:id="rId24"/>
    <p:sldId id="312" r:id="rId25"/>
    <p:sldId id="320" r:id="rId26"/>
    <p:sldId id="321" r:id="rId27"/>
    <p:sldId id="314" r:id="rId28"/>
    <p:sldId id="313" r:id="rId29"/>
    <p:sldId id="300" r:id="rId30"/>
    <p:sldId id="299" r:id="rId31"/>
    <p:sldId id="296" r:id="rId32"/>
    <p:sldId id="309" r:id="rId33"/>
    <p:sldId id="308" r:id="rId34"/>
    <p:sldId id="324" r:id="rId35"/>
    <p:sldId id="348" r:id="rId36"/>
    <p:sldId id="358" r:id="rId37"/>
    <p:sldId id="357" r:id="rId38"/>
    <p:sldId id="359" r:id="rId39"/>
    <p:sldId id="332" r:id="rId40"/>
    <p:sldId id="349" r:id="rId41"/>
    <p:sldId id="347" r:id="rId42"/>
    <p:sldId id="350" r:id="rId43"/>
    <p:sldId id="362" r:id="rId44"/>
    <p:sldId id="351" r:id="rId45"/>
    <p:sldId id="354" r:id="rId46"/>
    <p:sldId id="355" r:id="rId47"/>
    <p:sldId id="285" r:id="rId48"/>
    <p:sldId id="283" r:id="rId49"/>
    <p:sldId id="331" r:id="rId50"/>
    <p:sldId id="370" r:id="rId51"/>
    <p:sldId id="361" r:id="rId52"/>
    <p:sldId id="368" r:id="rId53"/>
    <p:sldId id="369" r:id="rId54"/>
    <p:sldId id="278" r:id="rId55"/>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rbel" panose="020B05030202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orbel" panose="020B0503020204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93D3E0-3E97-1603-59C4-EFC8282099DF}" name="Jack Becker" initials="JB" userId="S::jbecker@condorearth.com::614b736d-9561-4c71-9fb2-87c255cae5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k Becker" initials="JB" lastIdx="9" clrIdx="0">
    <p:extLst>
      <p:ext uri="{19B8F6BF-5375-455C-9EA6-DF929625EA0E}">
        <p15:presenceInfo xmlns:p15="http://schemas.microsoft.com/office/powerpoint/2012/main" userId="S::jbecker@condorearth.com::614b736d-9561-4c71-9fb2-87c255cae5d8" providerId="AD"/>
      </p:ext>
    </p:extLst>
  </p:cmAuthor>
  <p:cmAuthor id="2" name="Patty Fuller" initials="PF" lastIdx="47" clrIdx="1">
    <p:extLst>
      <p:ext uri="{19B8F6BF-5375-455C-9EA6-DF929625EA0E}">
        <p15:presenceInfo xmlns:p15="http://schemas.microsoft.com/office/powerpoint/2012/main" userId="S::pfuller@condorearth.com::ecbc384b-8023-42e4-8059-982ca8cd35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A0"/>
    <a:srgbClr val="003399"/>
    <a:srgbClr val="DB5353"/>
    <a:srgbClr val="0000FF"/>
    <a:srgbClr val="4F7933"/>
    <a:srgbClr val="43682E"/>
    <a:srgbClr val="3A5925"/>
    <a:srgbClr val="5C8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F0323-259B-48D0-BEB8-657DEF4614C0}" v="679" dt="2025-10-28T22:49:51.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5226" autoAdjust="0"/>
  </p:normalViewPr>
  <p:slideViewPr>
    <p:cSldViewPr>
      <p:cViewPr varScale="1">
        <p:scale>
          <a:sx n="139" d="100"/>
          <a:sy n="139" d="100"/>
        </p:scale>
        <p:origin x="246"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316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Becker" userId="614b736d-9561-4c71-9fb2-87c255cae5d8" providerId="ADAL" clId="{1123F10E-CA58-465D-B067-27892407EFC6}"/>
    <pc:docChg chg="custSel delSld modSld">
      <pc:chgData name="Jack Becker" userId="614b736d-9561-4c71-9fb2-87c255cae5d8" providerId="ADAL" clId="{1123F10E-CA58-465D-B067-27892407EFC6}" dt="2025-10-28T22:49:51.529" v="345"/>
      <pc:docMkLst>
        <pc:docMk/>
      </pc:docMkLst>
      <pc:sldChg chg="modSp mod">
        <pc:chgData name="Jack Becker" userId="614b736d-9561-4c71-9fb2-87c255cae5d8" providerId="ADAL" clId="{1123F10E-CA58-465D-B067-27892407EFC6}" dt="2025-10-28T21:40:32.196" v="46" actId="5793"/>
        <pc:sldMkLst>
          <pc:docMk/>
          <pc:sldMk cId="0" sldId="265"/>
        </pc:sldMkLst>
        <pc:spChg chg="mod">
          <ac:chgData name="Jack Becker" userId="614b736d-9561-4c71-9fb2-87c255cae5d8" providerId="ADAL" clId="{1123F10E-CA58-465D-B067-27892407EFC6}" dt="2025-10-28T21:40:32.196" v="46" actId="5793"/>
          <ac:spMkLst>
            <pc:docMk/>
            <pc:sldMk cId="0" sldId="265"/>
            <ac:spMk id="32771" creationId="{1D788354-C34E-4A15-B568-8AE77FF3CA9A}"/>
          </ac:spMkLst>
        </pc:spChg>
      </pc:sldChg>
      <pc:sldChg chg="modSp mod">
        <pc:chgData name="Jack Becker" userId="614b736d-9561-4c71-9fb2-87c255cae5d8" providerId="ADAL" clId="{1123F10E-CA58-465D-B067-27892407EFC6}" dt="2025-10-28T22:03:20.032" v="261" actId="1076"/>
        <pc:sldMkLst>
          <pc:docMk/>
          <pc:sldMk cId="3704461066" sldId="283"/>
        </pc:sldMkLst>
        <pc:picChg chg="mod">
          <ac:chgData name="Jack Becker" userId="614b736d-9561-4c71-9fb2-87c255cae5d8" providerId="ADAL" clId="{1123F10E-CA58-465D-B067-27892407EFC6}" dt="2025-10-28T21:50:14.756" v="89" actId="1076"/>
          <ac:picMkLst>
            <pc:docMk/>
            <pc:sldMk cId="3704461066" sldId="283"/>
            <ac:picMk id="2050" creationId="{2221BFE9-7BB6-4A11-96DE-5B4DD5D0274B}"/>
          </ac:picMkLst>
        </pc:picChg>
        <pc:picChg chg="mod">
          <ac:chgData name="Jack Becker" userId="614b736d-9561-4c71-9fb2-87c255cae5d8" providerId="ADAL" clId="{1123F10E-CA58-465D-B067-27892407EFC6}" dt="2025-10-28T22:03:18.779" v="260" actId="1076"/>
          <ac:picMkLst>
            <pc:docMk/>
            <pc:sldMk cId="3704461066" sldId="283"/>
            <ac:picMk id="2052" creationId="{87310BD5-16F1-468C-90E2-EB2A68C0D9DF}"/>
          </ac:picMkLst>
        </pc:picChg>
        <pc:picChg chg="mod">
          <ac:chgData name="Jack Becker" userId="614b736d-9561-4c71-9fb2-87c255cae5d8" providerId="ADAL" clId="{1123F10E-CA58-465D-B067-27892407EFC6}" dt="2025-10-28T22:03:20.032" v="261" actId="1076"/>
          <ac:picMkLst>
            <pc:docMk/>
            <pc:sldMk cId="3704461066" sldId="283"/>
            <ac:picMk id="2054" creationId="{5F050430-ED88-4D10-B863-D1006CEE497C}"/>
          </ac:picMkLst>
        </pc:picChg>
        <pc:picChg chg="mod">
          <ac:chgData name="Jack Becker" userId="614b736d-9561-4c71-9fb2-87c255cae5d8" providerId="ADAL" clId="{1123F10E-CA58-465D-B067-27892407EFC6}" dt="2025-10-28T21:50:29.865" v="95" actId="1076"/>
          <ac:picMkLst>
            <pc:docMk/>
            <pc:sldMk cId="3704461066" sldId="283"/>
            <ac:picMk id="2056" creationId="{2B1659D1-C04D-4C88-BB4D-3E50A2FC0CB8}"/>
          </ac:picMkLst>
        </pc:picChg>
      </pc:sldChg>
      <pc:sldChg chg="modSp">
        <pc:chgData name="Jack Becker" userId="614b736d-9561-4c71-9fb2-87c255cae5d8" providerId="ADAL" clId="{1123F10E-CA58-465D-B067-27892407EFC6}" dt="2025-10-28T22:39:32.425" v="333" actId="1076"/>
        <pc:sldMkLst>
          <pc:docMk/>
          <pc:sldMk cId="3050006414" sldId="285"/>
        </pc:sldMkLst>
        <pc:picChg chg="mod">
          <ac:chgData name="Jack Becker" userId="614b736d-9561-4c71-9fb2-87c255cae5d8" providerId="ADAL" clId="{1123F10E-CA58-465D-B067-27892407EFC6}" dt="2025-10-28T22:39:32.425" v="333" actId="1076"/>
          <ac:picMkLst>
            <pc:docMk/>
            <pc:sldMk cId="3050006414" sldId="285"/>
            <ac:picMk id="5" creationId="{49951744-CAB5-4631-8515-D276F82772FD}"/>
          </ac:picMkLst>
        </pc:picChg>
        <pc:picChg chg="mod">
          <ac:chgData name="Jack Becker" userId="614b736d-9561-4c71-9fb2-87c255cae5d8" providerId="ADAL" clId="{1123F10E-CA58-465D-B067-27892407EFC6}" dt="2025-10-28T22:39:32.425" v="333" actId="1076"/>
          <ac:picMkLst>
            <pc:docMk/>
            <pc:sldMk cId="3050006414" sldId="285"/>
            <ac:picMk id="2050" creationId="{F00D1B74-487F-411B-BD8E-15808C240FCE}"/>
          </ac:picMkLst>
        </pc:picChg>
      </pc:sldChg>
      <pc:sldChg chg="del">
        <pc:chgData name="Jack Becker" userId="614b736d-9561-4c71-9fb2-87c255cae5d8" providerId="ADAL" clId="{1123F10E-CA58-465D-B067-27892407EFC6}" dt="2025-10-28T21:48:02.588" v="80" actId="2696"/>
        <pc:sldMkLst>
          <pc:docMk/>
          <pc:sldMk cId="1433557850" sldId="291"/>
        </pc:sldMkLst>
      </pc:sldChg>
      <pc:sldChg chg="modNotesTx">
        <pc:chgData name="Jack Becker" userId="614b736d-9561-4c71-9fb2-87c255cae5d8" providerId="ADAL" clId="{1123F10E-CA58-465D-B067-27892407EFC6}" dt="2025-10-28T22:23:16.729" v="320" actId="20577"/>
        <pc:sldMkLst>
          <pc:docMk/>
          <pc:sldMk cId="865093446" sldId="294"/>
        </pc:sldMkLst>
      </pc:sldChg>
      <pc:sldChg chg="addSp modSp mod">
        <pc:chgData name="Jack Becker" userId="614b736d-9561-4c71-9fb2-87c255cae5d8" providerId="ADAL" clId="{1123F10E-CA58-465D-B067-27892407EFC6}" dt="2025-10-28T21:39:33.994" v="41" actId="1076"/>
        <pc:sldMkLst>
          <pc:docMk/>
          <pc:sldMk cId="62300131" sldId="300"/>
        </pc:sldMkLst>
        <pc:grpChg chg="add mod">
          <ac:chgData name="Jack Becker" userId="614b736d-9561-4c71-9fb2-87c255cae5d8" providerId="ADAL" clId="{1123F10E-CA58-465D-B067-27892407EFC6}" dt="2025-10-28T21:39:33.994" v="41" actId="1076"/>
          <ac:grpSpMkLst>
            <pc:docMk/>
            <pc:sldMk cId="62300131" sldId="300"/>
            <ac:grpSpMk id="6" creationId="{E5088113-5B6A-23C4-094C-F74E75198CCE}"/>
          </ac:grpSpMkLst>
        </pc:grpChg>
        <pc:picChg chg="add mod">
          <ac:chgData name="Jack Becker" userId="614b736d-9561-4c71-9fb2-87c255cae5d8" providerId="ADAL" clId="{1123F10E-CA58-465D-B067-27892407EFC6}" dt="2025-10-28T21:39:32.647" v="40" actId="164"/>
          <ac:picMkLst>
            <pc:docMk/>
            <pc:sldMk cId="62300131" sldId="300"/>
            <ac:picMk id="3" creationId="{1DFF8BAD-6B67-31CC-6B05-865D05284B17}"/>
          </ac:picMkLst>
        </pc:picChg>
        <pc:picChg chg="mod ord">
          <ac:chgData name="Jack Becker" userId="614b736d-9561-4c71-9fb2-87c255cae5d8" providerId="ADAL" clId="{1123F10E-CA58-465D-B067-27892407EFC6}" dt="2025-10-28T21:39:32.647" v="40" actId="164"/>
          <ac:picMkLst>
            <pc:docMk/>
            <pc:sldMk cId="62300131" sldId="300"/>
            <ac:picMk id="5" creationId="{EDB972F7-2796-4283-B60D-77CB97263072}"/>
          </ac:picMkLst>
        </pc:picChg>
      </pc:sldChg>
      <pc:sldChg chg="modAnim">
        <pc:chgData name="Jack Becker" userId="614b736d-9561-4c71-9fb2-87c255cae5d8" providerId="ADAL" clId="{1123F10E-CA58-465D-B067-27892407EFC6}" dt="2025-10-28T21:37:05.824" v="24"/>
        <pc:sldMkLst>
          <pc:docMk/>
          <pc:sldMk cId="2237405221" sldId="302"/>
        </pc:sldMkLst>
      </pc:sldChg>
      <pc:sldChg chg="modSp">
        <pc:chgData name="Jack Becker" userId="614b736d-9561-4c71-9fb2-87c255cae5d8" providerId="ADAL" clId="{1123F10E-CA58-465D-B067-27892407EFC6}" dt="2025-10-28T21:44:06.313" v="68" actId="20577"/>
        <pc:sldMkLst>
          <pc:docMk/>
          <pc:sldMk cId="172096245" sldId="309"/>
        </pc:sldMkLst>
        <pc:spChg chg="mod">
          <ac:chgData name="Jack Becker" userId="614b736d-9561-4c71-9fb2-87c255cae5d8" providerId="ADAL" clId="{1123F10E-CA58-465D-B067-27892407EFC6}" dt="2025-10-28T21:43:21.264" v="49" actId="20577"/>
          <ac:spMkLst>
            <pc:docMk/>
            <pc:sldMk cId="172096245" sldId="309"/>
            <ac:spMk id="5" creationId="{60043467-6B34-48EF-B80E-BDE5A9E6A165}"/>
          </ac:spMkLst>
        </pc:spChg>
        <pc:spChg chg="mod">
          <ac:chgData name="Jack Becker" userId="614b736d-9561-4c71-9fb2-87c255cae5d8" providerId="ADAL" clId="{1123F10E-CA58-465D-B067-27892407EFC6}" dt="2025-10-28T21:44:06.313" v="68" actId="20577"/>
          <ac:spMkLst>
            <pc:docMk/>
            <pc:sldMk cId="172096245" sldId="309"/>
            <ac:spMk id="8" creationId="{4EE063E2-F32E-46B6-8476-057139CB71E1}"/>
          </ac:spMkLst>
        </pc:spChg>
        <pc:spChg chg="mod">
          <ac:chgData name="Jack Becker" userId="614b736d-9561-4c71-9fb2-87c255cae5d8" providerId="ADAL" clId="{1123F10E-CA58-465D-B067-27892407EFC6}" dt="2025-10-28T21:43:54.560" v="64" actId="20577"/>
          <ac:spMkLst>
            <pc:docMk/>
            <pc:sldMk cId="172096245" sldId="309"/>
            <ac:spMk id="9" creationId="{8AEEA7D6-0C5D-475F-B1E3-71D801B6F461}"/>
          </ac:spMkLst>
        </pc:spChg>
      </pc:sldChg>
      <pc:sldChg chg="del">
        <pc:chgData name="Jack Becker" userId="614b736d-9561-4c71-9fb2-87c255cae5d8" providerId="ADAL" clId="{1123F10E-CA58-465D-B067-27892407EFC6}" dt="2025-10-28T21:31:07.312" v="16" actId="2696"/>
        <pc:sldMkLst>
          <pc:docMk/>
          <pc:sldMk cId="990734279" sldId="310"/>
        </pc:sldMkLst>
      </pc:sldChg>
      <pc:sldChg chg="modAnim">
        <pc:chgData name="Jack Becker" userId="614b736d-9561-4c71-9fb2-87c255cae5d8" providerId="ADAL" clId="{1123F10E-CA58-465D-B067-27892407EFC6}" dt="2025-10-28T21:38:14.588" v="28"/>
        <pc:sldMkLst>
          <pc:docMk/>
          <pc:sldMk cId="3054694947" sldId="313"/>
        </pc:sldMkLst>
      </pc:sldChg>
      <pc:sldChg chg="modAnim">
        <pc:chgData name="Jack Becker" userId="614b736d-9561-4c71-9fb2-87c255cae5d8" providerId="ADAL" clId="{1123F10E-CA58-465D-B067-27892407EFC6}" dt="2025-10-28T22:18:34.389" v="263"/>
        <pc:sldMkLst>
          <pc:docMk/>
          <pc:sldMk cId="1254877321" sldId="317"/>
        </pc:sldMkLst>
      </pc:sldChg>
      <pc:sldChg chg="modAnim">
        <pc:chgData name="Jack Becker" userId="614b736d-9561-4c71-9fb2-87c255cae5d8" providerId="ADAL" clId="{1123F10E-CA58-465D-B067-27892407EFC6}" dt="2025-10-28T22:19:34.974" v="264"/>
        <pc:sldMkLst>
          <pc:docMk/>
          <pc:sldMk cId="2865964609" sldId="318"/>
        </pc:sldMkLst>
      </pc:sldChg>
      <pc:sldChg chg="modAnim">
        <pc:chgData name="Jack Becker" userId="614b736d-9561-4c71-9fb2-87c255cae5d8" providerId="ADAL" clId="{1123F10E-CA58-465D-B067-27892407EFC6}" dt="2025-10-28T21:37:40.248" v="26"/>
        <pc:sldMkLst>
          <pc:docMk/>
          <pc:sldMk cId="1698752064" sldId="320"/>
        </pc:sldMkLst>
      </pc:sldChg>
      <pc:sldChg chg="modAnim">
        <pc:chgData name="Jack Becker" userId="614b736d-9561-4c71-9fb2-87c255cae5d8" providerId="ADAL" clId="{1123F10E-CA58-465D-B067-27892407EFC6}" dt="2025-10-28T21:42:41.284" v="47"/>
        <pc:sldMkLst>
          <pc:docMk/>
          <pc:sldMk cId="870676674" sldId="322"/>
        </pc:sldMkLst>
      </pc:sldChg>
      <pc:sldChg chg="modAnim">
        <pc:chgData name="Jack Becker" userId="614b736d-9561-4c71-9fb2-87c255cae5d8" providerId="ADAL" clId="{1123F10E-CA58-465D-B067-27892407EFC6}" dt="2025-10-28T21:31:46.599" v="17"/>
        <pc:sldMkLst>
          <pc:docMk/>
          <pc:sldMk cId="550392657" sldId="323"/>
        </pc:sldMkLst>
      </pc:sldChg>
      <pc:sldChg chg="del">
        <pc:chgData name="Jack Becker" userId="614b736d-9561-4c71-9fb2-87c255cae5d8" providerId="ADAL" clId="{1123F10E-CA58-465D-B067-27892407EFC6}" dt="2025-10-28T21:36:12.440" v="22" actId="2696"/>
        <pc:sldMkLst>
          <pc:docMk/>
          <pc:sldMk cId="3641814476" sldId="326"/>
        </pc:sldMkLst>
      </pc:sldChg>
      <pc:sldChg chg="modSp mod modNotesTx">
        <pc:chgData name="Jack Becker" userId="614b736d-9561-4c71-9fb2-87c255cae5d8" providerId="ADAL" clId="{1123F10E-CA58-465D-B067-27892407EFC6}" dt="2025-10-28T22:40:22.245" v="334" actId="207"/>
        <pc:sldMkLst>
          <pc:docMk/>
          <pc:sldMk cId="1353323443" sldId="331"/>
        </pc:sldMkLst>
        <pc:spChg chg="mod">
          <ac:chgData name="Jack Becker" userId="614b736d-9561-4c71-9fb2-87c255cae5d8" providerId="ADAL" clId="{1123F10E-CA58-465D-B067-27892407EFC6}" dt="2025-10-28T22:40:22.245" v="334" actId="207"/>
          <ac:spMkLst>
            <pc:docMk/>
            <pc:sldMk cId="1353323443" sldId="331"/>
            <ac:spMk id="10" creationId="{13683AE7-C8D9-477B-AFF3-E5D276263CCE}"/>
          </ac:spMkLst>
        </pc:spChg>
        <pc:spChg chg="mod">
          <ac:chgData name="Jack Becker" userId="614b736d-9561-4c71-9fb2-87c255cae5d8" providerId="ADAL" clId="{1123F10E-CA58-465D-B067-27892407EFC6}" dt="2025-10-28T21:50:43.413" v="96" actId="15"/>
          <ac:spMkLst>
            <pc:docMk/>
            <pc:sldMk cId="1353323443" sldId="331"/>
            <ac:spMk id="32771" creationId="{1D788354-C34E-4A15-B568-8AE77FF3CA9A}"/>
          </ac:spMkLst>
        </pc:spChg>
      </pc:sldChg>
      <pc:sldChg chg="modAnim">
        <pc:chgData name="Jack Becker" userId="614b736d-9561-4c71-9fb2-87c255cae5d8" providerId="ADAL" clId="{1123F10E-CA58-465D-B067-27892407EFC6}" dt="2025-10-28T21:32:20.837" v="19"/>
        <pc:sldMkLst>
          <pc:docMk/>
          <pc:sldMk cId="1848076277" sldId="337"/>
        </pc:sldMkLst>
      </pc:sldChg>
      <pc:sldChg chg="modAnim">
        <pc:chgData name="Jack Becker" userId="614b736d-9561-4c71-9fb2-87c255cae5d8" providerId="ADAL" clId="{1123F10E-CA58-465D-B067-27892407EFC6}" dt="2025-10-28T21:32:50.446" v="20"/>
        <pc:sldMkLst>
          <pc:docMk/>
          <pc:sldMk cId="4044026674" sldId="338"/>
        </pc:sldMkLst>
      </pc:sldChg>
      <pc:sldChg chg="modAnim">
        <pc:chgData name="Jack Becker" userId="614b736d-9561-4c71-9fb2-87c255cae5d8" providerId="ADAL" clId="{1123F10E-CA58-465D-B067-27892407EFC6}" dt="2025-10-28T21:34:44.825" v="21"/>
        <pc:sldMkLst>
          <pc:docMk/>
          <pc:sldMk cId="3632506273" sldId="341"/>
        </pc:sldMkLst>
      </pc:sldChg>
      <pc:sldChg chg="modSp mod">
        <pc:chgData name="Jack Becker" userId="614b736d-9561-4c71-9fb2-87c255cae5d8" providerId="ADAL" clId="{1123F10E-CA58-465D-B067-27892407EFC6}" dt="2025-10-28T22:39:16.632" v="332" actId="255"/>
        <pc:sldMkLst>
          <pc:docMk/>
          <pc:sldMk cId="2631888327" sldId="351"/>
        </pc:sldMkLst>
        <pc:spChg chg="mod">
          <ac:chgData name="Jack Becker" userId="614b736d-9561-4c71-9fb2-87c255cae5d8" providerId="ADAL" clId="{1123F10E-CA58-465D-B067-27892407EFC6}" dt="2025-10-28T22:39:16.632" v="332" actId="255"/>
          <ac:spMkLst>
            <pc:docMk/>
            <pc:sldMk cId="2631888327" sldId="351"/>
            <ac:spMk id="32771" creationId="{1D788354-C34E-4A15-B568-8AE77FF3CA9A}"/>
          </ac:spMkLst>
        </pc:spChg>
      </pc:sldChg>
      <pc:sldChg chg="del">
        <pc:chgData name="Jack Becker" userId="614b736d-9561-4c71-9fb2-87c255cae5d8" providerId="ADAL" clId="{1123F10E-CA58-465D-B067-27892407EFC6}" dt="2025-10-28T21:47:15.250" v="79" actId="2696"/>
        <pc:sldMkLst>
          <pc:docMk/>
          <pc:sldMk cId="2501968788" sldId="352"/>
        </pc:sldMkLst>
      </pc:sldChg>
      <pc:sldChg chg="del">
        <pc:chgData name="Jack Becker" userId="614b736d-9561-4c71-9fb2-87c255cae5d8" providerId="ADAL" clId="{1123F10E-CA58-465D-B067-27892407EFC6}" dt="2025-10-28T21:47:15.250" v="79" actId="2696"/>
        <pc:sldMkLst>
          <pc:docMk/>
          <pc:sldMk cId="948394806" sldId="353"/>
        </pc:sldMkLst>
      </pc:sldChg>
      <pc:sldChg chg="del">
        <pc:chgData name="Jack Becker" userId="614b736d-9561-4c71-9fb2-87c255cae5d8" providerId="ADAL" clId="{1123F10E-CA58-465D-B067-27892407EFC6}" dt="2025-10-28T21:45:10.661" v="69" actId="2696"/>
        <pc:sldMkLst>
          <pc:docMk/>
          <pc:sldMk cId="2876551210" sldId="356"/>
        </pc:sldMkLst>
      </pc:sldChg>
      <pc:sldChg chg="modAnim">
        <pc:chgData name="Jack Becker" userId="614b736d-9561-4c71-9fb2-87c255cae5d8" providerId="ADAL" clId="{1123F10E-CA58-465D-B067-27892407EFC6}" dt="2025-10-28T21:45:35.172" v="70"/>
        <pc:sldMkLst>
          <pc:docMk/>
          <pc:sldMk cId="2873774802" sldId="357"/>
        </pc:sldMkLst>
      </pc:sldChg>
      <pc:sldChg chg="modSp mod">
        <pc:chgData name="Jack Becker" userId="614b736d-9561-4c71-9fb2-87c255cae5d8" providerId="ADAL" clId="{1123F10E-CA58-465D-B067-27892407EFC6}" dt="2025-10-28T21:46:36.132" v="72" actId="5793"/>
        <pc:sldMkLst>
          <pc:docMk/>
          <pc:sldMk cId="410232779" sldId="362"/>
        </pc:sldMkLst>
        <pc:spChg chg="mod">
          <ac:chgData name="Jack Becker" userId="614b736d-9561-4c71-9fb2-87c255cae5d8" providerId="ADAL" clId="{1123F10E-CA58-465D-B067-27892407EFC6}" dt="2025-10-28T21:46:36.132" v="72" actId="5793"/>
          <ac:spMkLst>
            <pc:docMk/>
            <pc:sldMk cId="410232779" sldId="362"/>
            <ac:spMk id="32771" creationId="{1D788354-C34E-4A15-B568-8AE77FF3CA9A}"/>
          </ac:spMkLst>
        </pc:spChg>
      </pc:sldChg>
      <pc:sldChg chg="modSp mod">
        <pc:chgData name="Jack Becker" userId="614b736d-9561-4c71-9fb2-87c255cae5d8" providerId="ADAL" clId="{1123F10E-CA58-465D-B067-27892407EFC6}" dt="2025-10-28T22:01:27.375" v="259" actId="6549"/>
        <pc:sldMkLst>
          <pc:docMk/>
          <pc:sldMk cId="3344651036" sldId="369"/>
        </pc:sldMkLst>
        <pc:spChg chg="mod">
          <ac:chgData name="Jack Becker" userId="614b736d-9561-4c71-9fb2-87c255cae5d8" providerId="ADAL" clId="{1123F10E-CA58-465D-B067-27892407EFC6}" dt="2025-10-28T22:01:27.375" v="259" actId="6549"/>
          <ac:spMkLst>
            <pc:docMk/>
            <pc:sldMk cId="3344651036" sldId="369"/>
            <ac:spMk id="32771" creationId="{1D788354-C34E-4A15-B568-8AE77FF3CA9A}"/>
          </ac:spMkLst>
        </pc:spChg>
      </pc:sldChg>
      <pc:sldChg chg="modSp mod modAnim">
        <pc:chgData name="Jack Becker" userId="614b736d-9561-4c71-9fb2-87c255cae5d8" providerId="ADAL" clId="{1123F10E-CA58-465D-B067-27892407EFC6}" dt="2025-10-28T22:49:51.529" v="345"/>
        <pc:sldMkLst>
          <pc:docMk/>
          <pc:sldMk cId="552430136" sldId="370"/>
        </pc:sldMkLst>
        <pc:spChg chg="mod">
          <ac:chgData name="Jack Becker" userId="614b736d-9561-4c71-9fb2-87c255cae5d8" providerId="ADAL" clId="{1123F10E-CA58-465D-B067-27892407EFC6}" dt="2025-10-28T22:40:46.803" v="344" actId="20577"/>
          <ac:spMkLst>
            <pc:docMk/>
            <pc:sldMk cId="552430136" sldId="370"/>
            <ac:spMk id="2" creationId="{A9F4CE0B-C0E7-46F4-B328-FAF51935CBC4}"/>
          </ac:spMkLst>
        </pc:spChg>
      </pc:sldChg>
      <pc:sldChg chg="modSp mod">
        <pc:chgData name="Jack Becker" userId="614b736d-9561-4c71-9fb2-87c255cae5d8" providerId="ADAL" clId="{1123F10E-CA58-465D-B067-27892407EFC6}" dt="2025-10-28T21:29:00.452" v="15" actId="20577"/>
        <pc:sldMkLst>
          <pc:docMk/>
          <pc:sldMk cId="2122532233" sldId="376"/>
        </pc:sldMkLst>
        <pc:spChg chg="mod">
          <ac:chgData name="Jack Becker" userId="614b736d-9561-4c71-9fb2-87c255cae5d8" providerId="ADAL" clId="{1123F10E-CA58-465D-B067-27892407EFC6}" dt="2025-10-28T21:29:00.452" v="15" actId="20577"/>
          <ac:spMkLst>
            <pc:docMk/>
            <pc:sldMk cId="2122532233" sldId="376"/>
            <ac:spMk id="32771" creationId="{CE0B7A66-9D32-2016-D111-51979623E2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D00E1F-1050-49C8-A8E3-69CE4DB8C2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9B927791-163E-423B-AF24-C3952B83481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13277AE-ECE3-4520-9CCF-D2534AF34BE2}" type="datetimeFigureOut">
              <a:rPr lang="en-US"/>
              <a:pPr>
                <a:defRPr/>
              </a:pPr>
              <a:t>10/28/2025</a:t>
            </a:fld>
            <a:endParaRPr lang="en-US" dirty="0"/>
          </a:p>
        </p:txBody>
      </p:sp>
      <p:sp>
        <p:nvSpPr>
          <p:cNvPr id="4" name="Slide Image Placeholder 3">
            <a:extLst>
              <a:ext uri="{FF2B5EF4-FFF2-40B4-BE49-F238E27FC236}">
                <a16:creationId xmlns:a16="http://schemas.microsoft.com/office/drawing/2014/main" id="{6CBF690E-DF9B-41DF-8861-3377602E02C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CBCB60B-EE90-4C1A-B9AF-380DD4960BC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1F6166B-96CF-43DA-87D7-59FCAFEEF2F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14F30FCB-786D-42A3-99DC-6EC3BB7D588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622C810-E2E2-47DB-A24A-FFDC24D5A06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22C810-E2E2-47DB-A24A-FFDC24D5A06F}" type="slidenum">
              <a:rPr lang="en-US" altLang="en-US" smtClean="0"/>
              <a:pPr>
                <a:defRPr/>
              </a:pPr>
              <a:t>2</a:t>
            </a:fld>
            <a:endParaRPr lang="en-US" altLang="en-US" dirty="0"/>
          </a:p>
        </p:txBody>
      </p:sp>
    </p:spTree>
    <p:extLst>
      <p:ext uri="{BB962C8B-B14F-4D97-AF65-F5344CB8AC3E}">
        <p14:creationId xmlns:p14="http://schemas.microsoft.com/office/powerpoint/2010/main" val="130005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22C810-E2E2-47DB-A24A-FFDC24D5A06F}" type="slidenum">
              <a:rPr lang="en-US" altLang="en-US" smtClean="0"/>
              <a:pPr>
                <a:defRPr/>
              </a:pPr>
              <a:t>43</a:t>
            </a:fld>
            <a:endParaRPr lang="en-US" altLang="en-US" dirty="0"/>
          </a:p>
        </p:txBody>
      </p:sp>
    </p:spTree>
    <p:extLst>
      <p:ext uri="{BB962C8B-B14F-4D97-AF65-F5344CB8AC3E}">
        <p14:creationId xmlns:p14="http://schemas.microsoft.com/office/powerpoint/2010/main" val="2686338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facilities designed and built to 2022 Building Code satisfy analytical evaluation, but walkdown should still be conducted.</a:t>
            </a:r>
          </a:p>
        </p:txBody>
      </p:sp>
      <p:sp>
        <p:nvSpPr>
          <p:cNvPr id="4" name="Slide Number Placeholder 3"/>
          <p:cNvSpPr>
            <a:spLocks noGrp="1"/>
          </p:cNvSpPr>
          <p:nvPr>
            <p:ph type="sldNum" sz="quarter" idx="5"/>
          </p:nvPr>
        </p:nvSpPr>
        <p:spPr/>
        <p:txBody>
          <a:bodyPr/>
          <a:lstStyle/>
          <a:p>
            <a:pPr>
              <a:defRPr/>
            </a:pPr>
            <a:fld id="{1622C810-E2E2-47DB-A24A-FFDC24D5A06F}" type="slidenum">
              <a:rPr lang="en-US" altLang="en-US" smtClean="0"/>
              <a:pPr>
                <a:defRPr/>
              </a:pPr>
              <a:t>44</a:t>
            </a:fld>
            <a:endParaRPr lang="en-US" altLang="en-US" dirty="0"/>
          </a:p>
        </p:txBody>
      </p:sp>
    </p:spTree>
    <p:extLst>
      <p:ext uri="{BB962C8B-B14F-4D97-AF65-F5344CB8AC3E}">
        <p14:creationId xmlns:p14="http://schemas.microsoft.com/office/powerpoint/2010/main" val="197076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REVALIDATION DEF … </a:t>
            </a:r>
            <a:r>
              <a:rPr lang="en-US" sz="1200" dirty="0"/>
              <a:t>verify that past studies remain valid and that changes made to the covered process are properly assessed</a:t>
            </a:r>
            <a:endParaRPr lang="en-US" dirty="0"/>
          </a:p>
        </p:txBody>
      </p:sp>
      <p:sp>
        <p:nvSpPr>
          <p:cNvPr id="4" name="Slide Number Placeholder 3"/>
          <p:cNvSpPr>
            <a:spLocks noGrp="1"/>
          </p:cNvSpPr>
          <p:nvPr>
            <p:ph type="sldNum" sz="quarter" idx="5"/>
          </p:nvPr>
        </p:nvSpPr>
        <p:spPr/>
        <p:txBody>
          <a:bodyPr/>
          <a:lstStyle/>
          <a:p>
            <a:pPr>
              <a:defRPr/>
            </a:pPr>
            <a:fld id="{1622C810-E2E2-47DB-A24A-FFDC24D5A06F}" type="slidenum">
              <a:rPr lang="en-US" altLang="en-US" smtClean="0"/>
              <a:pPr>
                <a:defRPr/>
              </a:pPr>
              <a:t>15</a:t>
            </a:fld>
            <a:endParaRPr lang="en-US" altLang="en-US" dirty="0"/>
          </a:p>
        </p:txBody>
      </p:sp>
    </p:spTree>
    <p:extLst>
      <p:ext uri="{BB962C8B-B14F-4D97-AF65-F5344CB8AC3E}">
        <p14:creationId xmlns:p14="http://schemas.microsoft.com/office/powerpoint/2010/main" val="32137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revalidation to once for P2 Hazard Reviews</a:t>
            </a:r>
          </a:p>
        </p:txBody>
      </p:sp>
      <p:sp>
        <p:nvSpPr>
          <p:cNvPr id="4" name="Slide Number Placeholder 3"/>
          <p:cNvSpPr>
            <a:spLocks noGrp="1"/>
          </p:cNvSpPr>
          <p:nvPr>
            <p:ph type="sldNum" sz="quarter" idx="5"/>
          </p:nvPr>
        </p:nvSpPr>
        <p:spPr/>
        <p:txBody>
          <a:bodyPr/>
          <a:lstStyle/>
          <a:p>
            <a:pPr>
              <a:defRPr/>
            </a:pPr>
            <a:fld id="{1622C810-E2E2-47DB-A24A-FFDC24D5A06F}" type="slidenum">
              <a:rPr lang="en-US" altLang="en-US" smtClean="0"/>
              <a:pPr>
                <a:defRPr/>
              </a:pPr>
              <a:t>16</a:t>
            </a:fld>
            <a:endParaRPr lang="en-US" altLang="en-US" dirty="0"/>
          </a:p>
        </p:txBody>
      </p:sp>
    </p:spTree>
    <p:extLst>
      <p:ext uri="{BB962C8B-B14F-4D97-AF65-F5344CB8AC3E}">
        <p14:creationId xmlns:p14="http://schemas.microsoft.com/office/powerpoint/2010/main" val="208289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22C810-E2E2-47DB-A24A-FFDC24D5A06F}" type="slidenum">
              <a:rPr lang="en-US" altLang="en-US" smtClean="0"/>
              <a:pPr>
                <a:defRPr/>
              </a:pPr>
              <a:t>17</a:t>
            </a:fld>
            <a:endParaRPr lang="en-US" altLang="en-US" dirty="0"/>
          </a:p>
        </p:txBody>
      </p:sp>
    </p:spTree>
    <p:extLst>
      <p:ext uri="{BB962C8B-B14F-4D97-AF65-F5344CB8AC3E}">
        <p14:creationId xmlns:p14="http://schemas.microsoft.com/office/powerpoint/2010/main" val="354322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22C810-E2E2-47DB-A24A-FFDC24D5A06F}" type="slidenum">
              <a:rPr lang="en-US" altLang="en-US" smtClean="0"/>
              <a:pPr>
                <a:defRPr/>
              </a:pPr>
              <a:t>30</a:t>
            </a:fld>
            <a:endParaRPr lang="en-US" altLang="en-US" dirty="0"/>
          </a:p>
        </p:txBody>
      </p:sp>
    </p:spTree>
    <p:extLst>
      <p:ext uri="{BB962C8B-B14F-4D97-AF65-F5344CB8AC3E}">
        <p14:creationId xmlns:p14="http://schemas.microsoft.com/office/powerpoint/2010/main" val="3284311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22C810-E2E2-47DB-A24A-FFDC24D5A06F}" type="slidenum">
              <a:rPr lang="en-US" altLang="en-US" smtClean="0"/>
              <a:pPr>
                <a:defRPr/>
              </a:pPr>
              <a:t>31</a:t>
            </a:fld>
            <a:endParaRPr lang="en-US" altLang="en-US" dirty="0"/>
          </a:p>
        </p:txBody>
      </p:sp>
    </p:spTree>
    <p:extLst>
      <p:ext uri="{BB962C8B-B14F-4D97-AF65-F5344CB8AC3E}">
        <p14:creationId xmlns:p14="http://schemas.microsoft.com/office/powerpoint/2010/main" val="295336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22C810-E2E2-47DB-A24A-FFDC24D5A06F}" type="slidenum">
              <a:rPr lang="en-US" altLang="en-US" smtClean="0"/>
              <a:pPr>
                <a:defRPr/>
              </a:pPr>
              <a:t>32</a:t>
            </a:fld>
            <a:endParaRPr lang="en-US" altLang="en-US" dirty="0"/>
          </a:p>
        </p:txBody>
      </p:sp>
    </p:spTree>
    <p:extLst>
      <p:ext uri="{BB962C8B-B14F-4D97-AF65-F5344CB8AC3E}">
        <p14:creationId xmlns:p14="http://schemas.microsoft.com/office/powerpoint/2010/main" val="102288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622C810-E2E2-47DB-A24A-FFDC24D5A06F}" type="slidenum">
              <a:rPr lang="en-US" altLang="en-US" smtClean="0"/>
              <a:pPr>
                <a:defRPr/>
              </a:pPr>
              <a:t>33</a:t>
            </a:fld>
            <a:endParaRPr lang="en-US" altLang="en-US" dirty="0"/>
          </a:p>
        </p:txBody>
      </p:sp>
    </p:spTree>
    <p:extLst>
      <p:ext uri="{BB962C8B-B14F-4D97-AF65-F5344CB8AC3E}">
        <p14:creationId xmlns:p14="http://schemas.microsoft.com/office/powerpoint/2010/main" val="234654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low as reasonably practicable (ALARP).</a:t>
            </a:r>
          </a:p>
          <a:p>
            <a:endParaRPr lang="en-US" dirty="0"/>
          </a:p>
        </p:txBody>
      </p:sp>
      <p:sp>
        <p:nvSpPr>
          <p:cNvPr id="4" name="Slide Number Placeholder 3"/>
          <p:cNvSpPr>
            <a:spLocks noGrp="1"/>
          </p:cNvSpPr>
          <p:nvPr>
            <p:ph type="sldNum" sz="quarter" idx="5"/>
          </p:nvPr>
        </p:nvSpPr>
        <p:spPr/>
        <p:txBody>
          <a:bodyPr/>
          <a:lstStyle/>
          <a:p>
            <a:pPr>
              <a:defRPr/>
            </a:pPr>
            <a:fld id="{1622C810-E2E2-47DB-A24A-FFDC24D5A06F}" type="slidenum">
              <a:rPr lang="en-US" altLang="en-US" smtClean="0"/>
              <a:pPr>
                <a:defRPr/>
              </a:pPr>
              <a:t>42</a:t>
            </a:fld>
            <a:endParaRPr lang="en-US" altLang="en-US" dirty="0"/>
          </a:p>
        </p:txBody>
      </p:sp>
    </p:spTree>
    <p:extLst>
      <p:ext uri="{BB962C8B-B14F-4D97-AF65-F5344CB8AC3E}">
        <p14:creationId xmlns:p14="http://schemas.microsoft.com/office/powerpoint/2010/main" val="102260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9CEEFC0-229B-4843-AF07-EACC0F593C4E}"/>
              </a:ext>
            </a:extLst>
          </p:cNvPr>
          <p:cNvSpPr/>
          <p:nvPr/>
        </p:nvSpPr>
        <p:spPr>
          <a:xfrm>
            <a:off x="0" y="3497263"/>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 name="Group 16">
            <a:extLst>
              <a:ext uri="{FF2B5EF4-FFF2-40B4-BE49-F238E27FC236}">
                <a16:creationId xmlns:a16="http://schemas.microsoft.com/office/drawing/2014/main" id="{BF81DCD3-0D19-4607-8542-81563A2C9B92}"/>
              </a:ext>
            </a:extLst>
          </p:cNvPr>
          <p:cNvGrpSpPr>
            <a:grpSpLocks/>
          </p:cNvGrpSpPr>
          <p:nvPr/>
        </p:nvGrpSpPr>
        <p:grpSpPr bwMode="auto">
          <a:xfrm>
            <a:off x="-12700" y="3748088"/>
            <a:ext cx="9148763" cy="1435100"/>
            <a:chOff x="-3765" y="4832896"/>
            <a:chExt cx="9147765" cy="2032192"/>
          </a:xfrm>
        </p:grpSpPr>
        <p:sp>
          <p:nvSpPr>
            <p:cNvPr id="7" name="Freeform 16">
              <a:extLst>
                <a:ext uri="{FF2B5EF4-FFF2-40B4-BE49-F238E27FC236}">
                  <a16:creationId xmlns:a16="http://schemas.microsoft.com/office/drawing/2014/main" id="{6BBF3C93-A14B-441A-A254-1BF201EB0212}"/>
                </a:ext>
              </a:extLst>
            </p:cNvPr>
            <p:cNvSpPr>
              <a:spLocks/>
            </p:cNvSpPr>
            <p:nvPr/>
          </p:nvSpPr>
          <p:spPr bwMode="auto">
            <a:xfrm>
              <a:off x="1686739" y="4832896"/>
              <a:ext cx="7457261" cy="519287"/>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8" name="Freeform 19">
              <a:extLst>
                <a:ext uri="{FF2B5EF4-FFF2-40B4-BE49-F238E27FC236}">
                  <a16:creationId xmlns:a16="http://schemas.microsoft.com/office/drawing/2014/main" id="{8208940F-3299-4D84-A43A-FDEDDAAB7FF5}"/>
                </a:ext>
              </a:extLst>
            </p:cNvPr>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0" name="Freeform 19">
              <a:extLst>
                <a:ext uri="{FF2B5EF4-FFF2-40B4-BE49-F238E27FC236}">
                  <a16:creationId xmlns:a16="http://schemas.microsoft.com/office/drawing/2014/main" id="{A0429C37-190C-419C-9BD8-45F1A2C18534}"/>
                </a:ext>
              </a:extLst>
            </p:cNvPr>
            <p:cNvSpPr>
              <a:spLocks/>
            </p:cNvSpPr>
            <p:nvPr userDrawn="1"/>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1" name="Straight Connector 10">
              <a:extLst>
                <a:ext uri="{FF2B5EF4-FFF2-40B4-BE49-F238E27FC236}">
                  <a16:creationId xmlns:a16="http://schemas.microsoft.com/office/drawing/2014/main" id="{2F056700-2D7F-404B-8953-68D64100E564}"/>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2" name="TextBox 23">
            <a:extLst>
              <a:ext uri="{FF2B5EF4-FFF2-40B4-BE49-F238E27FC236}">
                <a16:creationId xmlns:a16="http://schemas.microsoft.com/office/drawing/2014/main" id="{943C1065-5003-4853-AD89-BFDCDF286386}"/>
              </a:ext>
            </a:extLst>
          </p:cNvPr>
          <p:cNvSpPr txBox="1">
            <a:spLocks noChangeArrowheads="1"/>
          </p:cNvSpPr>
          <p:nvPr userDrawn="1"/>
        </p:nvSpPr>
        <p:spPr bwMode="auto">
          <a:xfrm>
            <a:off x="3038475" y="2065338"/>
            <a:ext cx="2828925" cy="369887"/>
          </a:xfrm>
          <a:prstGeom prst="rect">
            <a:avLst/>
          </a:prstGeom>
          <a:noFill/>
          <a:ln>
            <a:noFill/>
          </a:ln>
        </p:spPr>
        <p:txBody>
          <a:bodyPr>
            <a:spAutoFit/>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algn="ctr" eaLnBrk="1" hangingPunct="1">
              <a:defRPr/>
            </a:pPr>
            <a:r>
              <a:rPr lang="en-US" altLang="en-US" dirty="0">
                <a:cs typeface="Arial" charset="0"/>
              </a:rPr>
              <a:t>Presented by                                                                                                                   </a:t>
            </a:r>
          </a:p>
        </p:txBody>
      </p:sp>
      <p:pic>
        <p:nvPicPr>
          <p:cNvPr id="13" name="Picture 2">
            <a:extLst>
              <a:ext uri="{FF2B5EF4-FFF2-40B4-BE49-F238E27FC236}">
                <a16:creationId xmlns:a16="http://schemas.microsoft.com/office/drawing/2014/main" id="{D39E712B-2985-4B26-B68B-3D0A430D9DB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22963"/>
          <a:stretch>
            <a:fillRect/>
          </a:stretch>
        </p:blipFill>
        <p:spPr bwMode="auto">
          <a:xfrm>
            <a:off x="60325" y="3773488"/>
            <a:ext cx="2682875" cy="117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a:extLst>
              <a:ext uri="{FF2B5EF4-FFF2-40B4-BE49-F238E27FC236}">
                <a16:creationId xmlns:a16="http://schemas.microsoft.com/office/drawing/2014/main" id="{3A76048C-2B81-4E7B-A1F5-F9AE3EC6DEB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5240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5D48E1BF-39AE-420B-B577-BF2A0923EE4F}"/>
              </a:ext>
            </a:extLst>
          </p:cNvPr>
          <p:cNvSpPr txBox="1"/>
          <p:nvPr userDrawn="1"/>
        </p:nvSpPr>
        <p:spPr>
          <a:xfrm>
            <a:off x="762000" y="2857089"/>
            <a:ext cx="7848600" cy="1200329"/>
          </a:xfrm>
          <a:prstGeom prst="rect">
            <a:avLst/>
          </a:prstGeom>
          <a:noFill/>
        </p:spPr>
        <p:txBody>
          <a:bodyPr>
            <a:spAutoFit/>
            <a:scene3d>
              <a:camera prst="orthographicFront"/>
              <a:lightRig rig="threePt" dir="t"/>
            </a:scene3d>
            <a:sp3d extrusionH="57150" contourW="12700">
              <a:extrusionClr>
                <a:schemeClr val="tx1"/>
              </a:extrusionClr>
              <a:contourClr>
                <a:schemeClr val="bg1">
                  <a:lumMod val="50000"/>
                </a:schemeClr>
              </a:contourClr>
            </a:sp3d>
          </a:bodyPr>
          <a:lstStyle/>
          <a:p>
            <a:pPr algn="ctr" eaLnBrk="1" fontAlgn="auto" hangingPunct="1">
              <a:spcBef>
                <a:spcPts val="0"/>
              </a:spcBef>
              <a:spcAft>
                <a:spcPts val="0"/>
              </a:spcAft>
              <a:defRPr/>
            </a:pPr>
            <a:r>
              <a:rPr lang="en-US" sz="2400" b="1" dirty="0">
                <a:effectLst>
                  <a:glow>
                    <a:schemeClr val="bg1"/>
                  </a:glow>
                  <a:outerShdw blurRad="31750" dist="25400" dir="5400000" algn="tl" rotWithShape="0">
                    <a:schemeClr val="bg1">
                      <a:lumMod val="50000"/>
                      <a:alpha val="25000"/>
                    </a:schemeClr>
                  </a:outerShdw>
                </a:effectLst>
                <a:latin typeface="+mj-lt"/>
                <a:ea typeface="+mj-ea"/>
                <a:cs typeface="+mj-cs"/>
              </a:rPr>
              <a:t>23</a:t>
            </a:r>
            <a:r>
              <a:rPr lang="en-US" sz="2400" b="1" baseline="30000" dirty="0">
                <a:effectLst>
                  <a:glow>
                    <a:schemeClr val="bg1"/>
                  </a:glow>
                  <a:outerShdw blurRad="31750" dist="25400" dir="5400000" algn="tl" rotWithShape="0">
                    <a:schemeClr val="bg1">
                      <a:lumMod val="50000"/>
                      <a:alpha val="25000"/>
                    </a:schemeClr>
                  </a:outerShdw>
                </a:effectLst>
                <a:latin typeface="+mj-lt"/>
                <a:ea typeface="+mj-ea"/>
                <a:cs typeface="+mj-cs"/>
              </a:rPr>
              <a:t>Rd</a:t>
            </a:r>
            <a:r>
              <a:rPr lang="en-US" sz="2400" b="1" dirty="0">
                <a:effectLst>
                  <a:glow>
                    <a:schemeClr val="bg1"/>
                  </a:glow>
                  <a:outerShdw blurRad="31750" dist="25400" dir="5400000" algn="tl" rotWithShape="0">
                    <a:schemeClr val="bg1">
                      <a:lumMod val="50000"/>
                      <a:alpha val="25000"/>
                    </a:schemeClr>
                  </a:outerShdw>
                </a:effectLst>
                <a:latin typeface="+mj-lt"/>
                <a:ea typeface="+mj-ea"/>
                <a:cs typeface="+mj-cs"/>
              </a:rPr>
              <a:t> Annual California CUPA Training Conference</a:t>
            </a:r>
          </a:p>
          <a:p>
            <a:pPr algn="ctr" eaLnBrk="1" fontAlgn="auto" hangingPunct="1">
              <a:spcBef>
                <a:spcPts val="0"/>
              </a:spcBef>
              <a:spcAft>
                <a:spcPts val="0"/>
              </a:spcAft>
              <a:defRPr/>
            </a:pPr>
            <a:r>
              <a:rPr lang="en-US" sz="2400" b="1" dirty="0">
                <a:effectLst>
                  <a:glow>
                    <a:schemeClr val="bg1"/>
                  </a:glow>
                  <a:outerShdw blurRad="31750" dist="25400" dir="5400000" algn="tl" rotWithShape="0">
                    <a:schemeClr val="bg1">
                      <a:lumMod val="50000"/>
                      <a:alpha val="25000"/>
                    </a:schemeClr>
                  </a:outerShdw>
                </a:effectLst>
                <a:latin typeface="+mj-lt"/>
                <a:ea typeface="+mj-ea"/>
                <a:cs typeface="+mj-cs"/>
              </a:rPr>
              <a:t>February 2 thru March 18, 2021</a:t>
            </a:r>
          </a:p>
          <a:p>
            <a:pPr algn="ctr" eaLnBrk="1" fontAlgn="auto" hangingPunct="1">
              <a:spcBef>
                <a:spcPts val="0"/>
              </a:spcBef>
              <a:spcAft>
                <a:spcPts val="0"/>
              </a:spcAft>
              <a:defRPr/>
            </a:pPr>
            <a:r>
              <a:rPr lang="en-US" sz="2400" b="1" dirty="0">
                <a:effectLst>
                  <a:glow>
                    <a:schemeClr val="bg1"/>
                  </a:glow>
                  <a:outerShdw blurRad="31750" dist="25400" dir="5400000" algn="tl" rotWithShape="0">
                    <a:schemeClr val="bg1">
                      <a:lumMod val="50000"/>
                      <a:alpha val="25000"/>
                    </a:schemeClr>
                  </a:outerShdw>
                </a:effectLst>
                <a:latin typeface="+mj-lt"/>
                <a:ea typeface="+mj-ea"/>
                <a:cs typeface="+mj-cs"/>
              </a:rPr>
              <a:t>Virtual Conference</a:t>
            </a:r>
          </a:p>
        </p:txBody>
      </p:sp>
      <p:sp>
        <p:nvSpPr>
          <p:cNvPr id="16" name="TextBox 15">
            <a:extLst>
              <a:ext uri="{FF2B5EF4-FFF2-40B4-BE49-F238E27FC236}">
                <a16:creationId xmlns:a16="http://schemas.microsoft.com/office/drawing/2014/main" id="{6E2756F8-1332-42DD-A312-C38CFAF889AA}"/>
              </a:ext>
            </a:extLst>
          </p:cNvPr>
          <p:cNvSpPr txBox="1">
            <a:spLocks noChangeArrowheads="1"/>
          </p:cNvSpPr>
          <p:nvPr userDrawn="1"/>
        </p:nvSpPr>
        <p:spPr bwMode="auto">
          <a:xfrm>
            <a:off x="60325" y="4913313"/>
            <a:ext cx="2682875" cy="369887"/>
          </a:xfrm>
          <a:prstGeom prst="rect">
            <a:avLst/>
          </a:prstGeom>
          <a:noFill/>
          <a:ln>
            <a:noFill/>
          </a:ln>
        </p:spPr>
        <p:txBody>
          <a:bodyPr>
            <a:spAutoFit/>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ctr" eaLnBrk="1" hangingPunct="1">
              <a:defRPr/>
            </a:pPr>
            <a:r>
              <a:rPr lang="en-US" altLang="en-US" b="1" dirty="0"/>
              <a:t>www.calcupa.org</a:t>
            </a:r>
          </a:p>
        </p:txBody>
      </p:sp>
      <p:sp>
        <p:nvSpPr>
          <p:cNvPr id="9" name="Title 8"/>
          <p:cNvSpPr>
            <a:spLocks noGrp="1"/>
          </p:cNvSpPr>
          <p:nvPr>
            <p:ph type="ctrTitle"/>
          </p:nvPr>
        </p:nvSpPr>
        <p:spPr>
          <a:xfrm>
            <a:off x="683917" y="1085850"/>
            <a:ext cx="7774283" cy="1028701"/>
          </a:xfrm>
        </p:spPr>
        <p:txBody>
          <a:bodyPr anchor="b"/>
          <a:lstStyle>
            <a:lvl1pPr algn="ct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6" name="Content Placeholder 5"/>
          <p:cNvSpPr>
            <a:spLocks noGrp="1"/>
          </p:cNvSpPr>
          <p:nvPr>
            <p:ph sz="quarter" idx="13"/>
          </p:nvPr>
        </p:nvSpPr>
        <p:spPr>
          <a:xfrm>
            <a:off x="685800" y="2343150"/>
            <a:ext cx="7772400" cy="285750"/>
          </a:xfrm>
        </p:spPr>
        <p:txBody>
          <a:bodyPr>
            <a:noAutofit/>
          </a:bodyPr>
          <a:lstStyle>
            <a:lvl1pPr marL="109728" indent="0" algn="ctr">
              <a:buNone/>
              <a:defRPr kumimoji="0" lang="en-US" sz="2000" b="1" kern="1200" dirty="0">
                <a:solidFill>
                  <a:schemeClr val="tx2"/>
                </a:solidFill>
                <a:effectLst>
                  <a:outerShdw blurRad="31750" dist="25400" dir="5400000" algn="tl" rotWithShape="0">
                    <a:srgbClr val="000000">
                      <a:alpha val="25000"/>
                    </a:srgbClr>
                  </a:outerShdw>
                </a:effectLst>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155570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D14642-CC97-48C7-A0A5-A12384A27875}"/>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4B8AE0DB-5F6E-4D0D-B069-17F0A2AEC36D}" type="datetimeFigureOut">
              <a:rPr lang="en-US"/>
              <a:pPr>
                <a:defRPr/>
              </a:pPr>
              <a:t>10/28/2025</a:t>
            </a:fld>
            <a:endParaRPr lang="en-US" dirty="0"/>
          </a:p>
        </p:txBody>
      </p:sp>
      <p:sp>
        <p:nvSpPr>
          <p:cNvPr id="4" name="Footer Placeholder 3">
            <a:extLst>
              <a:ext uri="{FF2B5EF4-FFF2-40B4-BE49-F238E27FC236}">
                <a16:creationId xmlns:a16="http://schemas.microsoft.com/office/drawing/2014/main" id="{112CB959-2038-4D15-B8C5-5F99F204F2C0}"/>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6880CD07-5709-4942-B170-EF1AAC83EB60}"/>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FA6DDD02-E5D3-4952-BB5A-FE950D0C3417}" type="slidenum">
              <a:rPr lang="en-US" altLang="en-US"/>
              <a:pPr>
                <a:defRPr/>
              </a:pPr>
              <a:t>‹#›</a:t>
            </a:fld>
            <a:endParaRPr lang="en-US" altLang="en-US" dirty="0"/>
          </a:p>
        </p:txBody>
      </p:sp>
    </p:spTree>
    <p:extLst>
      <p:ext uri="{BB962C8B-B14F-4D97-AF65-F5344CB8AC3E}">
        <p14:creationId xmlns:p14="http://schemas.microsoft.com/office/powerpoint/2010/main" val="155343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6268A-9535-44AA-B83D-166AAF7C2865}"/>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593A0946-330D-4406-8EB8-B404B3101989}" type="datetimeFigureOut">
              <a:rPr lang="en-US"/>
              <a:pPr>
                <a:defRPr/>
              </a:pPr>
              <a:t>10/28/2025</a:t>
            </a:fld>
            <a:endParaRPr lang="en-US" dirty="0"/>
          </a:p>
        </p:txBody>
      </p:sp>
      <p:sp>
        <p:nvSpPr>
          <p:cNvPr id="3" name="Footer Placeholder 2">
            <a:extLst>
              <a:ext uri="{FF2B5EF4-FFF2-40B4-BE49-F238E27FC236}">
                <a16:creationId xmlns:a16="http://schemas.microsoft.com/office/drawing/2014/main" id="{6C1894E3-8512-4466-B1FD-346CB76DB970}"/>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4" name="Slide Number Placeholder 3">
            <a:extLst>
              <a:ext uri="{FF2B5EF4-FFF2-40B4-BE49-F238E27FC236}">
                <a16:creationId xmlns:a16="http://schemas.microsoft.com/office/drawing/2014/main" id="{87A506B1-CD0B-4B37-A221-9A41354AE188}"/>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7135694F-D94F-44F4-BD0D-535A621651D0}" type="slidenum">
              <a:rPr lang="en-US" altLang="en-US"/>
              <a:pPr>
                <a:defRPr/>
              </a:pPr>
              <a:t>‹#›</a:t>
            </a:fld>
            <a:endParaRPr lang="en-US" altLang="en-US" dirty="0"/>
          </a:p>
        </p:txBody>
      </p:sp>
    </p:spTree>
    <p:extLst>
      <p:ext uri="{BB962C8B-B14F-4D97-AF65-F5344CB8AC3E}">
        <p14:creationId xmlns:p14="http://schemas.microsoft.com/office/powerpoint/2010/main" val="2613493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884FCA7-95D3-467F-BA18-66D0E261C9D1}"/>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E4898B76-BB74-4598-942A-B5D89D236782}" type="datetimeFigureOut">
              <a:rPr lang="en-US"/>
              <a:pPr>
                <a:defRPr/>
              </a:pPr>
              <a:t>10/28/2025</a:t>
            </a:fld>
            <a:endParaRPr lang="en-US" dirty="0"/>
          </a:p>
        </p:txBody>
      </p:sp>
      <p:sp>
        <p:nvSpPr>
          <p:cNvPr id="6" name="Footer Placeholder 5">
            <a:extLst>
              <a:ext uri="{FF2B5EF4-FFF2-40B4-BE49-F238E27FC236}">
                <a16:creationId xmlns:a16="http://schemas.microsoft.com/office/drawing/2014/main" id="{90BF403A-5005-45DC-AFB2-D16A3438466D}"/>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3BB8FA17-1406-4021-A960-9AA7E1E899E8}"/>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3CC5D3DB-C85C-44EA-81D8-C2F5A19E50F0}" type="slidenum">
              <a:rPr lang="en-US" altLang="en-US"/>
              <a:pPr>
                <a:defRPr/>
              </a:pPr>
              <a:t>‹#›</a:t>
            </a:fld>
            <a:endParaRPr lang="en-US" altLang="en-US" dirty="0"/>
          </a:p>
        </p:txBody>
      </p:sp>
    </p:spTree>
    <p:extLst>
      <p:ext uri="{BB962C8B-B14F-4D97-AF65-F5344CB8AC3E}">
        <p14:creationId xmlns:p14="http://schemas.microsoft.com/office/powerpoint/2010/main" val="144518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90BF0C4-AF29-4CD5-B933-6885E9967444}"/>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060E449E-5FC2-4E1F-8E39-E0499129C80F}" type="datetimeFigureOut">
              <a:rPr lang="en-US"/>
              <a:pPr>
                <a:defRPr/>
              </a:pPr>
              <a:t>10/28/2025</a:t>
            </a:fld>
            <a:endParaRPr lang="en-US" dirty="0"/>
          </a:p>
        </p:txBody>
      </p:sp>
      <p:sp>
        <p:nvSpPr>
          <p:cNvPr id="6" name="Footer Placeholder 5">
            <a:extLst>
              <a:ext uri="{FF2B5EF4-FFF2-40B4-BE49-F238E27FC236}">
                <a16:creationId xmlns:a16="http://schemas.microsoft.com/office/drawing/2014/main" id="{FA035B1F-3E80-410C-9BAF-4E3A5E25BBFE}"/>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842C41A2-8621-4CF0-984C-5F4069D82B69}"/>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D1CC9592-0F83-4F4F-8D31-CDF1285C73C5}" type="slidenum">
              <a:rPr lang="en-US" altLang="en-US"/>
              <a:pPr>
                <a:defRPr/>
              </a:pPr>
              <a:t>‹#›</a:t>
            </a:fld>
            <a:endParaRPr lang="en-US" altLang="en-US" dirty="0"/>
          </a:p>
        </p:txBody>
      </p:sp>
    </p:spTree>
    <p:extLst>
      <p:ext uri="{BB962C8B-B14F-4D97-AF65-F5344CB8AC3E}">
        <p14:creationId xmlns:p14="http://schemas.microsoft.com/office/powerpoint/2010/main" val="22244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08BB6-7520-409E-852B-C4707A4F031A}"/>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C0A1163D-7A20-4178-AB2E-25647BA4980B}" type="datetimeFigureOut">
              <a:rPr lang="en-US"/>
              <a:pPr>
                <a:defRPr/>
              </a:pPr>
              <a:t>10/28/2025</a:t>
            </a:fld>
            <a:endParaRPr lang="en-US" dirty="0"/>
          </a:p>
        </p:txBody>
      </p:sp>
      <p:sp>
        <p:nvSpPr>
          <p:cNvPr id="5" name="Footer Placeholder 4">
            <a:extLst>
              <a:ext uri="{FF2B5EF4-FFF2-40B4-BE49-F238E27FC236}">
                <a16:creationId xmlns:a16="http://schemas.microsoft.com/office/drawing/2014/main" id="{D07E705E-AB02-4392-AB2B-A29D271CE9B7}"/>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43279B6D-D5D4-47A5-ADAF-77AF14794CDE}"/>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E9FE6A07-4838-45F3-9BDB-476D46656978}" type="slidenum">
              <a:rPr lang="en-US" altLang="en-US"/>
              <a:pPr>
                <a:defRPr/>
              </a:pPr>
              <a:t>‹#›</a:t>
            </a:fld>
            <a:endParaRPr lang="en-US" altLang="en-US" dirty="0"/>
          </a:p>
        </p:txBody>
      </p:sp>
    </p:spTree>
    <p:extLst>
      <p:ext uri="{BB962C8B-B14F-4D97-AF65-F5344CB8AC3E}">
        <p14:creationId xmlns:p14="http://schemas.microsoft.com/office/powerpoint/2010/main" val="2909491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4EEF0-2C3F-446E-8ADC-D83B0B2535A5}"/>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B26A248C-9CB9-409C-9B5E-F3DA6C1C27E0}" type="datetimeFigureOut">
              <a:rPr lang="en-US"/>
              <a:pPr>
                <a:defRPr/>
              </a:pPr>
              <a:t>10/28/2025</a:t>
            </a:fld>
            <a:endParaRPr lang="en-US" dirty="0"/>
          </a:p>
        </p:txBody>
      </p:sp>
      <p:sp>
        <p:nvSpPr>
          <p:cNvPr id="5" name="Footer Placeholder 4">
            <a:extLst>
              <a:ext uri="{FF2B5EF4-FFF2-40B4-BE49-F238E27FC236}">
                <a16:creationId xmlns:a16="http://schemas.microsoft.com/office/drawing/2014/main" id="{B5BB7FA2-FD1A-4D66-8024-5E692A19D56B}"/>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062F405A-625F-4F17-A209-47570ED12A8F}"/>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C4321F2F-CD50-486E-B84B-9E519226A8BC}" type="slidenum">
              <a:rPr lang="en-US" altLang="en-US"/>
              <a:pPr>
                <a:defRPr/>
              </a:pPr>
              <a:t>‹#›</a:t>
            </a:fld>
            <a:endParaRPr lang="en-US" altLang="en-US" dirty="0"/>
          </a:p>
        </p:txBody>
      </p:sp>
    </p:spTree>
    <p:extLst>
      <p:ext uri="{BB962C8B-B14F-4D97-AF65-F5344CB8AC3E}">
        <p14:creationId xmlns:p14="http://schemas.microsoft.com/office/powerpoint/2010/main" val="165563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3D2CEB3-70C6-4A75-8EFD-F8BD3EE443FD}"/>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DFCF3A7D-A446-425E-BD27-A52DB3B8F9BD}" type="datetimeFigureOut">
              <a:rPr lang="en-US"/>
              <a:pPr>
                <a:defRPr/>
              </a:pPr>
              <a:t>10/28/2025</a:t>
            </a:fld>
            <a:endParaRPr lang="en-US" dirty="0"/>
          </a:p>
        </p:txBody>
      </p:sp>
      <p:sp>
        <p:nvSpPr>
          <p:cNvPr id="5" name="Footer Placeholder 4">
            <a:extLst>
              <a:ext uri="{FF2B5EF4-FFF2-40B4-BE49-F238E27FC236}">
                <a16:creationId xmlns:a16="http://schemas.microsoft.com/office/drawing/2014/main" id="{AF28C34C-D2A5-49A0-AF65-C6D4395EA59A}"/>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0B030D75-99A2-45D4-9A73-47266BC8524E}"/>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78DEB801-FDA0-4E4D-9DDD-91005256E14E}" type="slidenum">
              <a:rPr lang="en-US" altLang="en-US"/>
              <a:pPr>
                <a:defRPr/>
              </a:pPr>
              <a:t>‹#›</a:t>
            </a:fld>
            <a:endParaRPr lang="en-US" altLang="en-US" dirty="0"/>
          </a:p>
        </p:txBody>
      </p:sp>
    </p:spTree>
    <p:extLst>
      <p:ext uri="{BB962C8B-B14F-4D97-AF65-F5344CB8AC3E}">
        <p14:creationId xmlns:p14="http://schemas.microsoft.com/office/powerpoint/2010/main" val="255630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3A077-37A6-4BE0-92D3-0499D0146917}"/>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F84CA2B5-68F5-4B2F-8FD4-340E0D155989}" type="datetimeFigureOut">
              <a:rPr lang="en-US"/>
              <a:pPr>
                <a:defRPr/>
              </a:pPr>
              <a:t>10/28/2025</a:t>
            </a:fld>
            <a:endParaRPr lang="en-US" dirty="0"/>
          </a:p>
        </p:txBody>
      </p:sp>
      <p:sp>
        <p:nvSpPr>
          <p:cNvPr id="5" name="Footer Placeholder 4">
            <a:extLst>
              <a:ext uri="{FF2B5EF4-FFF2-40B4-BE49-F238E27FC236}">
                <a16:creationId xmlns:a16="http://schemas.microsoft.com/office/drawing/2014/main" id="{AD86A540-4E5C-497D-8F49-D54C564DC270}"/>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3ABBBAF3-F6E5-4CFA-94FE-C47C763DA5D1}"/>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EE7D2A86-A05B-40CC-BB30-4832A72FC566}" type="slidenum">
              <a:rPr lang="en-US" altLang="en-US"/>
              <a:pPr>
                <a:defRPr/>
              </a:pPr>
              <a:t>‹#›</a:t>
            </a:fld>
            <a:endParaRPr lang="en-US" altLang="en-US" dirty="0"/>
          </a:p>
        </p:txBody>
      </p:sp>
    </p:spTree>
    <p:extLst>
      <p:ext uri="{BB962C8B-B14F-4D97-AF65-F5344CB8AC3E}">
        <p14:creationId xmlns:p14="http://schemas.microsoft.com/office/powerpoint/2010/main" val="1484021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0E7FA2-329C-4C8D-B22A-D97E0ADCA68E}"/>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188391C4-62DB-4BF8-8F74-806D9CEA72AC}" type="datetimeFigureOut">
              <a:rPr lang="en-US"/>
              <a:pPr>
                <a:defRPr/>
              </a:pPr>
              <a:t>10/28/2025</a:t>
            </a:fld>
            <a:endParaRPr lang="en-US" dirty="0"/>
          </a:p>
        </p:txBody>
      </p:sp>
      <p:sp>
        <p:nvSpPr>
          <p:cNvPr id="5" name="Footer Placeholder 4">
            <a:extLst>
              <a:ext uri="{FF2B5EF4-FFF2-40B4-BE49-F238E27FC236}">
                <a16:creationId xmlns:a16="http://schemas.microsoft.com/office/drawing/2014/main" id="{488310D2-1F5D-4B8F-9307-C999B5B68788}"/>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0A7089CF-DEA2-4449-B7C8-C98B806DEED7}"/>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DAED7E52-A0F1-49C1-BC65-5165FFB408FC}" type="slidenum">
              <a:rPr lang="en-US" altLang="en-US"/>
              <a:pPr>
                <a:defRPr/>
              </a:pPr>
              <a:t>‹#›</a:t>
            </a:fld>
            <a:endParaRPr lang="en-US" altLang="en-US" dirty="0"/>
          </a:p>
        </p:txBody>
      </p:sp>
    </p:spTree>
    <p:extLst>
      <p:ext uri="{BB962C8B-B14F-4D97-AF65-F5344CB8AC3E}">
        <p14:creationId xmlns:p14="http://schemas.microsoft.com/office/powerpoint/2010/main" val="1434891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455631-45C3-411C-94D7-BBE74B0E1B51}"/>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7828B8AC-C620-4E2B-B0A9-95EF4C0BA0F4}" type="datetimeFigureOut">
              <a:rPr lang="en-US"/>
              <a:pPr>
                <a:defRPr/>
              </a:pPr>
              <a:t>10/28/2025</a:t>
            </a:fld>
            <a:endParaRPr lang="en-US" dirty="0"/>
          </a:p>
        </p:txBody>
      </p:sp>
      <p:sp>
        <p:nvSpPr>
          <p:cNvPr id="6" name="Footer Placeholder 5">
            <a:extLst>
              <a:ext uri="{FF2B5EF4-FFF2-40B4-BE49-F238E27FC236}">
                <a16:creationId xmlns:a16="http://schemas.microsoft.com/office/drawing/2014/main" id="{DD2B23E5-B3AF-49F8-8D5E-6512772179F0}"/>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123C1287-CE65-4ACD-B578-8DCAEFBC5C0F}"/>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3305D49C-9F4C-42EC-9A23-12833854B971}" type="slidenum">
              <a:rPr lang="en-US" altLang="en-US"/>
              <a:pPr>
                <a:defRPr/>
              </a:pPr>
              <a:t>‹#›</a:t>
            </a:fld>
            <a:endParaRPr lang="en-US" altLang="en-US" dirty="0"/>
          </a:p>
        </p:txBody>
      </p:sp>
    </p:spTree>
    <p:extLst>
      <p:ext uri="{BB962C8B-B14F-4D97-AF65-F5344CB8AC3E}">
        <p14:creationId xmlns:p14="http://schemas.microsoft.com/office/powerpoint/2010/main" val="101051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657161-C3C5-4F10-95F1-52247C56C94E}"/>
              </a:ext>
            </a:extLst>
          </p:cNvPr>
          <p:cNvSpPr/>
          <p:nvPr userDrawn="1"/>
        </p:nvSpPr>
        <p:spPr>
          <a:xfrm flipV="1">
            <a:off x="457200" y="931863"/>
            <a:ext cx="8229600" cy="33337"/>
          </a:xfrm>
          <a:prstGeom prst="rect">
            <a:avLst/>
          </a:prstGeom>
          <a:solidFill>
            <a:srgbClr val="4F7933"/>
          </a:solidFill>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5" name="TextBox 4">
            <a:extLst>
              <a:ext uri="{FF2B5EF4-FFF2-40B4-BE49-F238E27FC236}">
                <a16:creationId xmlns:a16="http://schemas.microsoft.com/office/drawing/2014/main" id="{AAD61434-0E79-408E-8AC1-6FF783CD1754}"/>
              </a:ext>
            </a:extLst>
          </p:cNvPr>
          <p:cNvSpPr txBox="1">
            <a:spLocks noChangeArrowheads="1"/>
          </p:cNvSpPr>
          <p:nvPr userDrawn="1"/>
        </p:nvSpPr>
        <p:spPr bwMode="auto">
          <a:xfrm>
            <a:off x="4648200" y="4743450"/>
            <a:ext cx="3962400" cy="461963"/>
          </a:xfrm>
          <a:prstGeom prst="rect">
            <a:avLst/>
          </a:prstGeom>
          <a:noFill/>
          <a:ln>
            <a:noFill/>
          </a:ln>
        </p:spPr>
        <p:txBody>
          <a:bodyPr>
            <a:spAutoFit/>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r" eaLnBrk="1" hangingPunct="1">
              <a:defRPr/>
            </a:pPr>
            <a:r>
              <a:rPr lang="en-US" altLang="en-US" sz="1200" b="1" dirty="0"/>
              <a:t>23rd Annual California CUPA Training Conference</a:t>
            </a:r>
          </a:p>
          <a:p>
            <a:pPr algn="r" eaLnBrk="1" hangingPunct="1">
              <a:defRPr/>
            </a:pPr>
            <a:r>
              <a:rPr lang="en-US" altLang="en-US" sz="1200" b="1" dirty="0"/>
              <a:t>February-March 2021</a:t>
            </a:r>
          </a:p>
        </p:txBody>
      </p:sp>
      <p:sp>
        <p:nvSpPr>
          <p:cNvPr id="3" name="Content Placeholder 2"/>
          <p:cNvSpPr>
            <a:spLocks noGrp="1"/>
          </p:cNvSpPr>
          <p:nvPr>
            <p:ph idx="1"/>
          </p:nvPr>
        </p:nvSpPr>
        <p:spPr>
          <a:xfrm>
            <a:off x="457200" y="1085850"/>
            <a:ext cx="8229600" cy="3429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444500" y="285750"/>
            <a:ext cx="8229600" cy="548879"/>
          </a:xfrm>
        </p:spPr>
        <p:txBody>
          <a:bodyPr rtlCol="0"/>
          <a:lstStyle/>
          <a:p>
            <a:r>
              <a:rPr lang="en-US" dirty="0"/>
              <a:t>Click to edit Master title style</a:t>
            </a:r>
          </a:p>
        </p:txBody>
      </p:sp>
      <p:sp>
        <p:nvSpPr>
          <p:cNvPr id="6" name="Slide Number Placeholder 5">
            <a:extLst>
              <a:ext uri="{FF2B5EF4-FFF2-40B4-BE49-F238E27FC236}">
                <a16:creationId xmlns:a16="http://schemas.microsoft.com/office/drawing/2014/main" id="{2C0C8AE6-5DB6-475A-A363-154AADDCE116}"/>
              </a:ext>
            </a:extLst>
          </p:cNvPr>
          <p:cNvSpPr>
            <a:spLocks noGrp="1"/>
          </p:cNvSpPr>
          <p:nvPr>
            <p:ph type="sldNum" sz="quarter" idx="10"/>
          </p:nvPr>
        </p:nvSpPr>
        <p:spPr/>
        <p:txBody>
          <a:bodyPr/>
          <a:lstStyle>
            <a:lvl1pPr>
              <a:defRPr/>
            </a:lvl1pPr>
          </a:lstStyle>
          <a:p>
            <a:pPr>
              <a:defRPr/>
            </a:pPr>
            <a:fld id="{10A9379B-DBD1-4B36-B1DD-C541E70294C0}" type="slidenum">
              <a:rPr lang="en-US" altLang="en-US"/>
              <a:pPr>
                <a:defRPr/>
              </a:pPr>
              <a:t>‹#›</a:t>
            </a:fld>
            <a:endParaRPr lang="en-US" altLang="en-US" dirty="0"/>
          </a:p>
        </p:txBody>
      </p:sp>
    </p:spTree>
    <p:extLst>
      <p:ext uri="{BB962C8B-B14F-4D97-AF65-F5344CB8AC3E}">
        <p14:creationId xmlns:p14="http://schemas.microsoft.com/office/powerpoint/2010/main" val="177364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391E9E-3289-4198-85DD-8C52B9A1B794}"/>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9A63B104-7105-4CF8-8C4C-39D8F49E41C1}" type="datetimeFigureOut">
              <a:rPr lang="en-US"/>
              <a:pPr>
                <a:defRPr/>
              </a:pPr>
              <a:t>10/28/2025</a:t>
            </a:fld>
            <a:endParaRPr lang="en-US" dirty="0"/>
          </a:p>
        </p:txBody>
      </p:sp>
      <p:sp>
        <p:nvSpPr>
          <p:cNvPr id="8" name="Footer Placeholder 7">
            <a:extLst>
              <a:ext uri="{FF2B5EF4-FFF2-40B4-BE49-F238E27FC236}">
                <a16:creationId xmlns:a16="http://schemas.microsoft.com/office/drawing/2014/main" id="{F5E45D5D-6E00-4CE0-93DB-5EBFA522E80F}"/>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9" name="Slide Number Placeholder 8">
            <a:extLst>
              <a:ext uri="{FF2B5EF4-FFF2-40B4-BE49-F238E27FC236}">
                <a16:creationId xmlns:a16="http://schemas.microsoft.com/office/drawing/2014/main" id="{F1C0C6EF-5B4B-4682-BF1A-712E1735F678}"/>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7B65F4EE-26B5-48C7-BCD0-D35C41659777}" type="slidenum">
              <a:rPr lang="en-US" altLang="en-US"/>
              <a:pPr>
                <a:defRPr/>
              </a:pPr>
              <a:t>‹#›</a:t>
            </a:fld>
            <a:endParaRPr lang="en-US" altLang="en-US" dirty="0"/>
          </a:p>
        </p:txBody>
      </p:sp>
    </p:spTree>
    <p:extLst>
      <p:ext uri="{BB962C8B-B14F-4D97-AF65-F5344CB8AC3E}">
        <p14:creationId xmlns:p14="http://schemas.microsoft.com/office/powerpoint/2010/main" val="1906301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A2B95-A973-4BF8-876C-B613553775CD}"/>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F7BFDB4B-7214-49A1-9C88-44CD9B197287}" type="datetimeFigureOut">
              <a:rPr lang="en-US"/>
              <a:pPr>
                <a:defRPr/>
              </a:pPr>
              <a:t>10/28/2025</a:t>
            </a:fld>
            <a:endParaRPr lang="en-US" dirty="0"/>
          </a:p>
        </p:txBody>
      </p:sp>
      <p:sp>
        <p:nvSpPr>
          <p:cNvPr id="4" name="Footer Placeholder 3">
            <a:extLst>
              <a:ext uri="{FF2B5EF4-FFF2-40B4-BE49-F238E27FC236}">
                <a16:creationId xmlns:a16="http://schemas.microsoft.com/office/drawing/2014/main" id="{853B89C0-0A5A-419A-8254-47FB8D7779CA}"/>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3F292F2F-BEA6-4610-80E1-E87D00653DA5}"/>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1DD2DC43-D4D8-46AC-843E-A7D9EB4891B7}" type="slidenum">
              <a:rPr lang="en-US" altLang="en-US"/>
              <a:pPr>
                <a:defRPr/>
              </a:pPr>
              <a:t>‹#›</a:t>
            </a:fld>
            <a:endParaRPr lang="en-US" altLang="en-US" dirty="0"/>
          </a:p>
        </p:txBody>
      </p:sp>
    </p:spTree>
    <p:extLst>
      <p:ext uri="{BB962C8B-B14F-4D97-AF65-F5344CB8AC3E}">
        <p14:creationId xmlns:p14="http://schemas.microsoft.com/office/powerpoint/2010/main" val="2907600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B3ABC9-DD6F-4CE8-BFFD-228A069C8829}"/>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171C64FB-A830-40DA-998B-45FD54C242F7}" type="datetimeFigureOut">
              <a:rPr lang="en-US"/>
              <a:pPr>
                <a:defRPr/>
              </a:pPr>
              <a:t>10/28/2025</a:t>
            </a:fld>
            <a:endParaRPr lang="en-US" dirty="0"/>
          </a:p>
        </p:txBody>
      </p:sp>
      <p:sp>
        <p:nvSpPr>
          <p:cNvPr id="3" name="Footer Placeholder 2">
            <a:extLst>
              <a:ext uri="{FF2B5EF4-FFF2-40B4-BE49-F238E27FC236}">
                <a16:creationId xmlns:a16="http://schemas.microsoft.com/office/drawing/2014/main" id="{1BF7BBE1-045F-4D27-AAE2-0B9C2261161C}"/>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4" name="Slide Number Placeholder 3">
            <a:extLst>
              <a:ext uri="{FF2B5EF4-FFF2-40B4-BE49-F238E27FC236}">
                <a16:creationId xmlns:a16="http://schemas.microsoft.com/office/drawing/2014/main" id="{F921D4AB-1CBC-444D-91A6-8814B6BE5E5F}"/>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C24C01CC-DBE6-40C2-AB7C-D7DD2A91CBC3}" type="slidenum">
              <a:rPr lang="en-US" altLang="en-US"/>
              <a:pPr>
                <a:defRPr/>
              </a:pPr>
              <a:t>‹#›</a:t>
            </a:fld>
            <a:endParaRPr lang="en-US" altLang="en-US" dirty="0"/>
          </a:p>
        </p:txBody>
      </p:sp>
    </p:spTree>
    <p:extLst>
      <p:ext uri="{BB962C8B-B14F-4D97-AF65-F5344CB8AC3E}">
        <p14:creationId xmlns:p14="http://schemas.microsoft.com/office/powerpoint/2010/main" val="906566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0E1C0CA-60E1-4104-9B7B-BB8B5393FB06}"/>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4F805B34-78F3-42F6-8CB5-D6AC3F8C56F2}" type="datetimeFigureOut">
              <a:rPr lang="en-US"/>
              <a:pPr>
                <a:defRPr/>
              </a:pPr>
              <a:t>10/28/2025</a:t>
            </a:fld>
            <a:endParaRPr lang="en-US" dirty="0"/>
          </a:p>
        </p:txBody>
      </p:sp>
      <p:sp>
        <p:nvSpPr>
          <p:cNvPr id="6" name="Footer Placeholder 5">
            <a:extLst>
              <a:ext uri="{FF2B5EF4-FFF2-40B4-BE49-F238E27FC236}">
                <a16:creationId xmlns:a16="http://schemas.microsoft.com/office/drawing/2014/main" id="{185D50F9-34E2-4234-AE08-E81873FA1AAE}"/>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8EB3A7BD-8D76-46B4-8430-03E40E0E7E6E}"/>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FF373C91-C7D3-44CC-BBFC-F85DBB013DDE}" type="slidenum">
              <a:rPr lang="en-US" altLang="en-US"/>
              <a:pPr>
                <a:defRPr/>
              </a:pPr>
              <a:t>‹#›</a:t>
            </a:fld>
            <a:endParaRPr lang="en-US" altLang="en-US" dirty="0"/>
          </a:p>
        </p:txBody>
      </p:sp>
    </p:spTree>
    <p:extLst>
      <p:ext uri="{BB962C8B-B14F-4D97-AF65-F5344CB8AC3E}">
        <p14:creationId xmlns:p14="http://schemas.microsoft.com/office/powerpoint/2010/main" val="1083649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0385823-307E-41DC-80F2-BB2FD4CC650A}"/>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BA09472F-EFC4-4272-9AF6-D619CAF8F766}" type="datetimeFigureOut">
              <a:rPr lang="en-US"/>
              <a:pPr>
                <a:defRPr/>
              </a:pPr>
              <a:t>10/28/2025</a:t>
            </a:fld>
            <a:endParaRPr lang="en-US" dirty="0"/>
          </a:p>
        </p:txBody>
      </p:sp>
      <p:sp>
        <p:nvSpPr>
          <p:cNvPr id="6" name="Footer Placeholder 5">
            <a:extLst>
              <a:ext uri="{FF2B5EF4-FFF2-40B4-BE49-F238E27FC236}">
                <a16:creationId xmlns:a16="http://schemas.microsoft.com/office/drawing/2014/main" id="{791C6A1C-A1DE-4F92-8AF1-A108A9EE62DB}"/>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507B14A0-C26D-48E3-B691-738B5A263236}"/>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FCFB36F6-A88C-4497-AAAA-6ADC8D6C71E1}" type="slidenum">
              <a:rPr lang="en-US" altLang="en-US"/>
              <a:pPr>
                <a:defRPr/>
              </a:pPr>
              <a:t>‹#›</a:t>
            </a:fld>
            <a:endParaRPr lang="en-US" altLang="en-US" dirty="0"/>
          </a:p>
        </p:txBody>
      </p:sp>
    </p:spTree>
    <p:extLst>
      <p:ext uri="{BB962C8B-B14F-4D97-AF65-F5344CB8AC3E}">
        <p14:creationId xmlns:p14="http://schemas.microsoft.com/office/powerpoint/2010/main" val="2547569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06718-F6C6-4DAD-B3BB-DB7649929D3A}"/>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D42C5C6C-B6FE-43E6-88AC-AC7FE143D28C}" type="datetimeFigureOut">
              <a:rPr lang="en-US"/>
              <a:pPr>
                <a:defRPr/>
              </a:pPr>
              <a:t>10/28/2025</a:t>
            </a:fld>
            <a:endParaRPr lang="en-US" dirty="0"/>
          </a:p>
        </p:txBody>
      </p:sp>
      <p:sp>
        <p:nvSpPr>
          <p:cNvPr id="5" name="Footer Placeholder 4">
            <a:extLst>
              <a:ext uri="{FF2B5EF4-FFF2-40B4-BE49-F238E27FC236}">
                <a16:creationId xmlns:a16="http://schemas.microsoft.com/office/drawing/2014/main" id="{4D0F0769-34C0-4BAF-90D9-B092AB76F466}"/>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03D3DE1E-16B8-4C23-B94C-4F6F80F8D024}"/>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A600B930-50E1-4B94-962C-495B688F6EC7}" type="slidenum">
              <a:rPr lang="en-US" altLang="en-US"/>
              <a:pPr>
                <a:defRPr/>
              </a:pPr>
              <a:t>‹#›</a:t>
            </a:fld>
            <a:endParaRPr lang="en-US" altLang="en-US" dirty="0"/>
          </a:p>
        </p:txBody>
      </p:sp>
    </p:spTree>
    <p:extLst>
      <p:ext uri="{BB962C8B-B14F-4D97-AF65-F5344CB8AC3E}">
        <p14:creationId xmlns:p14="http://schemas.microsoft.com/office/powerpoint/2010/main" val="2575693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57A7-D6A7-4E26-B083-FA218D1C5038}"/>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CC777708-C21C-403A-9954-28E7C606A634}" type="datetimeFigureOut">
              <a:rPr lang="en-US"/>
              <a:pPr>
                <a:defRPr/>
              </a:pPr>
              <a:t>10/28/2025</a:t>
            </a:fld>
            <a:endParaRPr lang="en-US" dirty="0"/>
          </a:p>
        </p:txBody>
      </p:sp>
      <p:sp>
        <p:nvSpPr>
          <p:cNvPr id="5" name="Footer Placeholder 4">
            <a:extLst>
              <a:ext uri="{FF2B5EF4-FFF2-40B4-BE49-F238E27FC236}">
                <a16:creationId xmlns:a16="http://schemas.microsoft.com/office/drawing/2014/main" id="{0C5F188C-6F33-46C2-ADCE-8FE327BBD4AF}"/>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F2332EE1-E675-422B-82C4-208EE79F4986}"/>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9FFA6A4F-FB2E-4C13-8098-C0BDF43E8466}" type="slidenum">
              <a:rPr lang="en-US" altLang="en-US"/>
              <a:pPr>
                <a:defRPr/>
              </a:pPr>
              <a:t>‹#›</a:t>
            </a:fld>
            <a:endParaRPr lang="en-US" altLang="en-US" dirty="0"/>
          </a:p>
        </p:txBody>
      </p:sp>
    </p:spTree>
    <p:extLst>
      <p:ext uri="{BB962C8B-B14F-4D97-AF65-F5344CB8AC3E}">
        <p14:creationId xmlns:p14="http://schemas.microsoft.com/office/powerpoint/2010/main" val="13950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8DD2B6-D3E4-4FCA-B190-2BD860795ED0}"/>
              </a:ext>
            </a:extLst>
          </p:cNvPr>
          <p:cNvSpPr txBox="1">
            <a:spLocks noChangeArrowheads="1"/>
          </p:cNvSpPr>
          <p:nvPr userDrawn="1"/>
        </p:nvSpPr>
        <p:spPr bwMode="auto">
          <a:xfrm>
            <a:off x="5105400" y="4743450"/>
            <a:ext cx="3429000" cy="461963"/>
          </a:xfrm>
          <a:prstGeom prst="rect">
            <a:avLst/>
          </a:prstGeom>
          <a:noFill/>
          <a:ln>
            <a:noFill/>
          </a:ln>
        </p:spPr>
        <p:txBody>
          <a:bodyPr>
            <a:spAutoFit/>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r" eaLnBrk="1" hangingPunct="1">
              <a:defRPr/>
            </a:pPr>
            <a:r>
              <a:rPr lang="en-US" altLang="en-US" sz="1200" b="1" dirty="0"/>
              <a:t>23rd Annual California CUPA Training Conference</a:t>
            </a:r>
          </a:p>
          <a:p>
            <a:pPr algn="r" eaLnBrk="1" hangingPunct="1">
              <a:defRPr/>
            </a:pPr>
            <a:r>
              <a:rPr lang="en-US" altLang="en-US" sz="1200" b="1" dirty="0"/>
              <a:t>February-March 2021</a:t>
            </a:r>
          </a:p>
        </p:txBody>
      </p:sp>
      <p:sp>
        <p:nvSpPr>
          <p:cNvPr id="7" name="Text Placeholder 6"/>
          <p:cNvSpPr>
            <a:spLocks noGrp="1"/>
          </p:cNvSpPr>
          <p:nvPr>
            <p:ph type="body" sz="quarter" idx="13"/>
          </p:nvPr>
        </p:nvSpPr>
        <p:spPr>
          <a:xfrm>
            <a:off x="457200" y="742950"/>
            <a:ext cx="8077200" cy="3829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a:extLst>
              <a:ext uri="{FF2B5EF4-FFF2-40B4-BE49-F238E27FC236}">
                <a16:creationId xmlns:a16="http://schemas.microsoft.com/office/drawing/2014/main" id="{C3A0BED4-3CE3-4B71-95EB-77DEE9EB5427}"/>
              </a:ext>
            </a:extLst>
          </p:cNvPr>
          <p:cNvSpPr>
            <a:spLocks noGrp="1"/>
          </p:cNvSpPr>
          <p:nvPr>
            <p:ph type="sldNum" sz="quarter" idx="14"/>
          </p:nvPr>
        </p:nvSpPr>
        <p:spPr/>
        <p:txBody>
          <a:bodyPr/>
          <a:lstStyle>
            <a:lvl1pPr>
              <a:defRPr/>
            </a:lvl1pPr>
          </a:lstStyle>
          <a:p>
            <a:pPr>
              <a:defRPr/>
            </a:pPr>
            <a:fld id="{0C217ABE-863B-4800-AA0D-4E14E109B0DD}" type="slidenum">
              <a:rPr lang="en-US" altLang="en-US"/>
              <a:pPr>
                <a:defRPr/>
              </a:pPr>
              <a:t>‹#›</a:t>
            </a:fld>
            <a:endParaRPr lang="en-US" altLang="en-US" dirty="0"/>
          </a:p>
        </p:txBody>
      </p:sp>
    </p:spTree>
    <p:extLst>
      <p:ext uri="{BB962C8B-B14F-4D97-AF65-F5344CB8AC3E}">
        <p14:creationId xmlns:p14="http://schemas.microsoft.com/office/powerpoint/2010/main" val="171844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76DE19-CA3A-47BB-81CB-A5A38FCB7EBA}"/>
              </a:ext>
            </a:extLst>
          </p:cNvPr>
          <p:cNvSpPr txBox="1">
            <a:spLocks noChangeArrowheads="1"/>
          </p:cNvSpPr>
          <p:nvPr userDrawn="1"/>
        </p:nvSpPr>
        <p:spPr bwMode="auto">
          <a:xfrm>
            <a:off x="5105400" y="4743450"/>
            <a:ext cx="3505200" cy="461963"/>
          </a:xfrm>
          <a:prstGeom prst="rect">
            <a:avLst/>
          </a:prstGeom>
          <a:noFill/>
          <a:ln>
            <a:noFill/>
          </a:ln>
        </p:spPr>
        <p:txBody>
          <a:bodyPr>
            <a:spAutoFit/>
          </a:bodyPr>
          <a:lstStyle>
            <a:lvl1pPr eaLnBrk="0" hangingPunct="0">
              <a:defRPr>
                <a:solidFill>
                  <a:schemeClr val="tx1"/>
                </a:solidFill>
                <a:latin typeface="Corbel" panose="020B0503020204020204" pitchFamily="34" charset="0"/>
                <a:cs typeface="Arial" panose="020B0604020202020204" pitchFamily="34" charset="0"/>
              </a:defRPr>
            </a:lvl1pPr>
            <a:lvl2pPr marL="742950" indent="-285750" eaLnBrk="0" hangingPunct="0">
              <a:defRPr>
                <a:solidFill>
                  <a:schemeClr val="tx1"/>
                </a:solidFill>
                <a:latin typeface="Corbel" panose="020B0503020204020204" pitchFamily="34" charset="0"/>
                <a:cs typeface="Arial" panose="020B0604020202020204" pitchFamily="34" charset="0"/>
              </a:defRPr>
            </a:lvl2pPr>
            <a:lvl3pPr marL="1143000" indent="-228600" eaLnBrk="0" hangingPunct="0">
              <a:defRPr>
                <a:solidFill>
                  <a:schemeClr val="tx1"/>
                </a:solidFill>
                <a:latin typeface="Corbel" panose="020B0503020204020204" pitchFamily="34" charset="0"/>
                <a:cs typeface="Arial" panose="020B0604020202020204" pitchFamily="34" charset="0"/>
              </a:defRPr>
            </a:lvl3pPr>
            <a:lvl4pPr marL="1600200" indent="-228600" eaLnBrk="0" hangingPunct="0">
              <a:defRPr>
                <a:solidFill>
                  <a:schemeClr val="tx1"/>
                </a:solidFill>
                <a:latin typeface="Corbel" panose="020B0503020204020204" pitchFamily="34" charset="0"/>
                <a:cs typeface="Arial" panose="020B0604020202020204" pitchFamily="34" charset="0"/>
              </a:defRPr>
            </a:lvl4pPr>
            <a:lvl5pPr marL="2057400" indent="-228600" eaLnBrk="0" hangingPunct="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r" eaLnBrk="1" hangingPunct="1">
              <a:defRPr/>
            </a:pPr>
            <a:r>
              <a:rPr lang="en-US" altLang="en-US" sz="1200" b="1" dirty="0"/>
              <a:t>23rd Annual California CUPA Training Conference</a:t>
            </a:r>
          </a:p>
          <a:p>
            <a:pPr algn="r" eaLnBrk="1" hangingPunct="1">
              <a:defRPr/>
            </a:pPr>
            <a:r>
              <a:rPr lang="en-US" altLang="en-US" sz="1200" b="1" dirty="0"/>
              <a:t>February-March 2021</a:t>
            </a:r>
          </a:p>
        </p:txBody>
      </p:sp>
      <p:sp>
        <p:nvSpPr>
          <p:cNvPr id="3" name="Slide Number Placeholder 3">
            <a:extLst>
              <a:ext uri="{FF2B5EF4-FFF2-40B4-BE49-F238E27FC236}">
                <a16:creationId xmlns:a16="http://schemas.microsoft.com/office/drawing/2014/main" id="{3B4DC3B7-D22B-408B-90FC-52EA0D102BE8}"/>
              </a:ext>
            </a:extLst>
          </p:cNvPr>
          <p:cNvSpPr>
            <a:spLocks noGrp="1"/>
          </p:cNvSpPr>
          <p:nvPr>
            <p:ph type="sldNum" sz="quarter" idx="10"/>
          </p:nvPr>
        </p:nvSpPr>
        <p:spPr/>
        <p:txBody>
          <a:bodyPr/>
          <a:lstStyle>
            <a:lvl1pPr>
              <a:defRPr/>
            </a:lvl1pPr>
          </a:lstStyle>
          <a:p>
            <a:pPr>
              <a:defRPr/>
            </a:pPr>
            <a:fld id="{82912F45-F543-4DD6-8D9F-593044D7231F}" type="slidenum">
              <a:rPr lang="en-US" altLang="en-US"/>
              <a:pPr>
                <a:defRPr/>
              </a:pPr>
              <a:t>‹#›</a:t>
            </a:fld>
            <a:endParaRPr lang="en-US" altLang="en-US" dirty="0"/>
          </a:p>
        </p:txBody>
      </p:sp>
    </p:spTree>
    <p:extLst>
      <p:ext uri="{BB962C8B-B14F-4D97-AF65-F5344CB8AC3E}">
        <p14:creationId xmlns:p14="http://schemas.microsoft.com/office/powerpoint/2010/main" val="421980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4207A50-8EA2-4998-B4DB-869DB65CEC35}"/>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C9E20290-BC93-41D0-99C7-51266DF2E014}" type="datetimeFigureOut">
              <a:rPr lang="en-US"/>
              <a:pPr>
                <a:defRPr/>
              </a:pPr>
              <a:t>10/28/2025</a:t>
            </a:fld>
            <a:endParaRPr lang="en-US" dirty="0"/>
          </a:p>
        </p:txBody>
      </p:sp>
      <p:sp>
        <p:nvSpPr>
          <p:cNvPr id="5" name="Footer Placeholder 4">
            <a:extLst>
              <a:ext uri="{FF2B5EF4-FFF2-40B4-BE49-F238E27FC236}">
                <a16:creationId xmlns:a16="http://schemas.microsoft.com/office/drawing/2014/main" id="{17AC5AE1-D19A-421D-B1EC-001CBB5001CC}"/>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29E9CF64-BD3C-48B3-B8C5-2B167242EF52}"/>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896707E0-FF8C-4275-B271-1F001E03E829}" type="slidenum">
              <a:rPr lang="en-US" altLang="en-US"/>
              <a:pPr>
                <a:defRPr/>
              </a:pPr>
              <a:t>‹#›</a:t>
            </a:fld>
            <a:endParaRPr lang="en-US" altLang="en-US" dirty="0"/>
          </a:p>
        </p:txBody>
      </p:sp>
    </p:spTree>
    <p:extLst>
      <p:ext uri="{BB962C8B-B14F-4D97-AF65-F5344CB8AC3E}">
        <p14:creationId xmlns:p14="http://schemas.microsoft.com/office/powerpoint/2010/main" val="329682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0CEA4-DE3E-4A40-83A8-17C1A1907179}"/>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3A68BBEA-0A1E-48AE-9CA0-0E5C21BA58FE}" type="datetimeFigureOut">
              <a:rPr lang="en-US"/>
              <a:pPr>
                <a:defRPr/>
              </a:pPr>
              <a:t>10/28/2025</a:t>
            </a:fld>
            <a:endParaRPr lang="en-US" dirty="0"/>
          </a:p>
        </p:txBody>
      </p:sp>
      <p:sp>
        <p:nvSpPr>
          <p:cNvPr id="5" name="Footer Placeholder 4">
            <a:extLst>
              <a:ext uri="{FF2B5EF4-FFF2-40B4-BE49-F238E27FC236}">
                <a16:creationId xmlns:a16="http://schemas.microsoft.com/office/drawing/2014/main" id="{BD3AF152-5293-4F32-857F-04D5ACC2EEAC}"/>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66EB979F-DE8A-4140-BE6C-9645DF9F63D5}"/>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47A62302-7CE6-49E2-83AF-F51A781C961F}" type="slidenum">
              <a:rPr lang="en-US" altLang="en-US"/>
              <a:pPr>
                <a:defRPr/>
              </a:pPr>
              <a:t>‹#›</a:t>
            </a:fld>
            <a:endParaRPr lang="en-US" altLang="en-US" dirty="0"/>
          </a:p>
        </p:txBody>
      </p:sp>
    </p:spTree>
    <p:extLst>
      <p:ext uri="{BB962C8B-B14F-4D97-AF65-F5344CB8AC3E}">
        <p14:creationId xmlns:p14="http://schemas.microsoft.com/office/powerpoint/2010/main" val="33484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7CBF5E-F62B-4E65-8D9B-4FF702F792BE}"/>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59B9EB3F-F074-4CD2-B426-E64EEC402421}" type="datetimeFigureOut">
              <a:rPr lang="en-US"/>
              <a:pPr>
                <a:defRPr/>
              </a:pPr>
              <a:t>10/28/2025</a:t>
            </a:fld>
            <a:endParaRPr lang="en-US" dirty="0"/>
          </a:p>
        </p:txBody>
      </p:sp>
      <p:sp>
        <p:nvSpPr>
          <p:cNvPr id="5" name="Footer Placeholder 4">
            <a:extLst>
              <a:ext uri="{FF2B5EF4-FFF2-40B4-BE49-F238E27FC236}">
                <a16:creationId xmlns:a16="http://schemas.microsoft.com/office/drawing/2014/main" id="{843A9855-993C-4E57-9BC5-3A08D5BE5AB4}"/>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F883EF91-A975-4EC0-AA4B-E766D7DF23D3}"/>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6C3230D4-6942-487C-8496-6DA2D3FBC557}" type="slidenum">
              <a:rPr lang="en-US" altLang="en-US"/>
              <a:pPr>
                <a:defRPr/>
              </a:pPr>
              <a:t>‹#›</a:t>
            </a:fld>
            <a:endParaRPr lang="en-US" altLang="en-US" dirty="0"/>
          </a:p>
        </p:txBody>
      </p:sp>
    </p:spTree>
    <p:extLst>
      <p:ext uri="{BB962C8B-B14F-4D97-AF65-F5344CB8AC3E}">
        <p14:creationId xmlns:p14="http://schemas.microsoft.com/office/powerpoint/2010/main" val="104396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3D3E3F-3CB5-4541-BC44-3A398474702B}"/>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3B749E99-1975-4E9A-9F91-373EDA8AC67D}" type="datetimeFigureOut">
              <a:rPr lang="en-US"/>
              <a:pPr>
                <a:defRPr/>
              </a:pPr>
              <a:t>10/28/2025</a:t>
            </a:fld>
            <a:endParaRPr lang="en-US" dirty="0"/>
          </a:p>
        </p:txBody>
      </p:sp>
      <p:sp>
        <p:nvSpPr>
          <p:cNvPr id="6" name="Footer Placeholder 5">
            <a:extLst>
              <a:ext uri="{FF2B5EF4-FFF2-40B4-BE49-F238E27FC236}">
                <a16:creationId xmlns:a16="http://schemas.microsoft.com/office/drawing/2014/main" id="{D8B1A8EC-018C-4FAB-B7FD-A9213A7A3D43}"/>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D040C57A-A2A7-48BC-8E64-5213E5D1CB53}"/>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CBEAFE46-876D-44BC-96CA-DABC373AF42A}" type="slidenum">
              <a:rPr lang="en-US" altLang="en-US"/>
              <a:pPr>
                <a:defRPr/>
              </a:pPr>
              <a:t>‹#›</a:t>
            </a:fld>
            <a:endParaRPr lang="en-US" altLang="en-US" dirty="0"/>
          </a:p>
        </p:txBody>
      </p:sp>
    </p:spTree>
    <p:extLst>
      <p:ext uri="{BB962C8B-B14F-4D97-AF65-F5344CB8AC3E}">
        <p14:creationId xmlns:p14="http://schemas.microsoft.com/office/powerpoint/2010/main" val="155744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00259-748F-4954-9F26-864AA8B42AB7}"/>
              </a:ext>
            </a:extLst>
          </p:cNvPr>
          <p:cNvSpPr>
            <a:spLocks noGrp="1"/>
          </p:cNvSpPr>
          <p:nvPr>
            <p:ph type="dt" sz="half" idx="10"/>
          </p:nvPr>
        </p:nvSpPr>
        <p:spPr/>
        <p:txBody>
          <a:bodyPr/>
          <a:lstStyle>
            <a:lvl1pPr eaLnBrk="0" fontAlgn="base" hangingPunct="0">
              <a:spcBef>
                <a:spcPct val="0"/>
              </a:spcBef>
              <a:spcAft>
                <a:spcPct val="0"/>
              </a:spcAft>
              <a:defRPr>
                <a:latin typeface="Corbel" pitchFamily="34" charset="0"/>
                <a:cs typeface="Arial" charset="0"/>
              </a:defRPr>
            </a:lvl1pPr>
          </a:lstStyle>
          <a:p>
            <a:pPr>
              <a:defRPr/>
            </a:pPr>
            <a:fld id="{B2360B79-0063-4097-8039-F5F45976934E}" type="datetimeFigureOut">
              <a:rPr lang="en-US"/>
              <a:pPr>
                <a:defRPr/>
              </a:pPr>
              <a:t>10/28/2025</a:t>
            </a:fld>
            <a:endParaRPr lang="en-US" dirty="0"/>
          </a:p>
        </p:txBody>
      </p:sp>
      <p:sp>
        <p:nvSpPr>
          <p:cNvPr id="8" name="Footer Placeholder 7">
            <a:extLst>
              <a:ext uri="{FF2B5EF4-FFF2-40B4-BE49-F238E27FC236}">
                <a16:creationId xmlns:a16="http://schemas.microsoft.com/office/drawing/2014/main" id="{55E56CEE-0615-4A94-A7CA-ACECCC941E24}"/>
              </a:ext>
            </a:extLst>
          </p:cNvPr>
          <p:cNvSpPr>
            <a:spLocks noGrp="1"/>
          </p:cNvSpPr>
          <p:nvPr>
            <p:ph type="ftr" sz="quarter" idx="11"/>
          </p:nvPr>
        </p:nvSpPr>
        <p:spPr/>
        <p:txBody>
          <a:bodyPr/>
          <a:lstStyle>
            <a:lvl1pPr eaLnBrk="0" fontAlgn="base" hangingPunct="0">
              <a:spcBef>
                <a:spcPct val="0"/>
              </a:spcBef>
              <a:spcAft>
                <a:spcPct val="0"/>
              </a:spcAft>
              <a:defRPr>
                <a:latin typeface="Corbel" pitchFamily="34" charset="0"/>
                <a:cs typeface="Arial" charset="0"/>
              </a:defRPr>
            </a:lvl1pPr>
          </a:lstStyle>
          <a:p>
            <a:pPr>
              <a:defRPr/>
            </a:pPr>
            <a:endParaRPr lang="en-US" dirty="0"/>
          </a:p>
        </p:txBody>
      </p:sp>
      <p:sp>
        <p:nvSpPr>
          <p:cNvPr id="9" name="Slide Number Placeholder 8">
            <a:extLst>
              <a:ext uri="{FF2B5EF4-FFF2-40B4-BE49-F238E27FC236}">
                <a16:creationId xmlns:a16="http://schemas.microsoft.com/office/drawing/2014/main" id="{41E633E1-85B2-47B2-BA62-1FC449E8F7AD}"/>
              </a:ext>
            </a:extLst>
          </p:cNvPr>
          <p:cNvSpPr>
            <a:spLocks noGrp="1"/>
          </p:cNvSpPr>
          <p:nvPr>
            <p:ph type="sldNum" sz="quarter" idx="12"/>
          </p:nvPr>
        </p:nvSpPr>
        <p:spPr/>
        <p:txBody>
          <a:bodyPr/>
          <a:lstStyle>
            <a:lvl1pPr eaLnBrk="0" hangingPunct="0">
              <a:defRPr>
                <a:latin typeface="Corbel" panose="020B0503020204020204" pitchFamily="34" charset="0"/>
              </a:defRPr>
            </a:lvl1pPr>
          </a:lstStyle>
          <a:p>
            <a:pPr>
              <a:defRPr/>
            </a:pPr>
            <a:fld id="{18DD566E-7E8F-42B9-B315-48073A25C2F3}" type="slidenum">
              <a:rPr lang="en-US" altLang="en-US"/>
              <a:pPr>
                <a:defRPr/>
              </a:pPr>
              <a:t>‹#›</a:t>
            </a:fld>
            <a:endParaRPr lang="en-US" altLang="en-US" dirty="0"/>
          </a:p>
        </p:txBody>
      </p:sp>
    </p:spTree>
    <p:extLst>
      <p:ext uri="{BB962C8B-B14F-4D97-AF65-F5344CB8AC3E}">
        <p14:creationId xmlns:p14="http://schemas.microsoft.com/office/powerpoint/2010/main" val="16155768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83000">
              <a:schemeClr val="bg1">
                <a:alpha val="0"/>
              </a:schemeClr>
            </a:gs>
            <a:gs pos="100000">
              <a:srgbClr val="0052A0"/>
            </a:gs>
          </a:gsLst>
          <a:lin ang="5400000" scaled="1"/>
          <a:tileRect/>
        </a:gra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D3D4B5DF-56EC-4E66-97B4-3B235E2355DE}"/>
              </a:ext>
            </a:extLst>
          </p:cNvPr>
          <p:cNvSpPr>
            <a:spLocks/>
          </p:cNvSpPr>
          <p:nvPr/>
        </p:nvSpPr>
        <p:spPr bwMode="auto">
          <a:xfrm>
            <a:off x="500063" y="4459288"/>
            <a:ext cx="4940300" cy="6905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27" name="Freeform 11">
            <a:extLst>
              <a:ext uri="{FF2B5EF4-FFF2-40B4-BE49-F238E27FC236}">
                <a16:creationId xmlns:a16="http://schemas.microsoft.com/office/drawing/2014/main" id="{2A1F9091-BC0D-460B-BE1F-25D03C8B96FD}"/>
              </a:ext>
            </a:extLst>
          </p:cNvPr>
          <p:cNvSpPr>
            <a:spLocks/>
          </p:cNvSpPr>
          <p:nvPr/>
        </p:nvSpPr>
        <p:spPr bwMode="auto">
          <a:xfrm>
            <a:off x="485775" y="4454525"/>
            <a:ext cx="3690938" cy="700088"/>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dirty="0"/>
          </a:p>
        </p:txBody>
      </p:sp>
      <p:sp>
        <p:nvSpPr>
          <p:cNvPr id="14" name="Right Triangle 13">
            <a:extLst>
              <a:ext uri="{FF2B5EF4-FFF2-40B4-BE49-F238E27FC236}">
                <a16:creationId xmlns:a16="http://schemas.microsoft.com/office/drawing/2014/main" id="{E7D89D9B-5212-4214-B410-375C372E03A2}"/>
              </a:ext>
            </a:extLst>
          </p:cNvPr>
          <p:cNvSpPr>
            <a:spLocks/>
          </p:cNvSpPr>
          <p:nvPr/>
        </p:nvSpPr>
        <p:spPr bwMode="auto">
          <a:xfrm>
            <a:off x="-6042" y="4343440"/>
            <a:ext cx="3402314" cy="810651"/>
          </a:xfrm>
          <a:prstGeom prst="rtTriangle">
            <a:avLst/>
          </a:prstGeom>
          <a:blipFill>
            <a:blip r:embed="rId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5" name="Straight Connector 14">
            <a:extLst>
              <a:ext uri="{FF2B5EF4-FFF2-40B4-BE49-F238E27FC236}">
                <a16:creationId xmlns:a16="http://schemas.microsoft.com/office/drawing/2014/main" id="{80B84943-357B-4B84-9414-6F939EF55062}"/>
              </a:ext>
            </a:extLst>
          </p:cNvPr>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0CC6F1F3-9E44-4E3C-877E-012EAAF3E425}"/>
              </a:ext>
            </a:extLst>
          </p:cNvPr>
          <p:cNvSpPr>
            <a:spLocks noGrp="1"/>
          </p:cNvSpPr>
          <p:nvPr>
            <p:ph type="title"/>
          </p:nvPr>
        </p:nvSpPr>
        <p:spPr>
          <a:xfrm>
            <a:off x="457200" y="206375"/>
            <a:ext cx="8229600" cy="85725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033" name="Text Placeholder 29">
            <a:extLst>
              <a:ext uri="{FF2B5EF4-FFF2-40B4-BE49-F238E27FC236}">
                <a16:creationId xmlns:a16="http://schemas.microsoft.com/office/drawing/2014/main" id="{9A4A1301-81E6-4F3C-B894-E3185DECDB45}"/>
              </a:ext>
            </a:extLst>
          </p:cNvPr>
          <p:cNvSpPr>
            <a:spLocks noGrp="1"/>
          </p:cNvSpPr>
          <p:nvPr>
            <p:ph type="body" idx="1"/>
          </p:nvPr>
        </p:nvSpPr>
        <p:spPr bwMode="auto">
          <a:xfrm>
            <a:off x="457200" y="11112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432BD26-B049-4A3A-8626-9EAB89D0066B}"/>
              </a:ext>
            </a:extLst>
          </p:cNvPr>
          <p:cNvSpPr>
            <a:spLocks noGrp="1"/>
          </p:cNvSpPr>
          <p:nvPr>
            <p:ph type="dt" sz="half" idx="2"/>
          </p:nvPr>
        </p:nvSpPr>
        <p:spPr>
          <a:xfrm>
            <a:off x="6727825" y="4806950"/>
            <a:ext cx="1919288" cy="273050"/>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r>
              <a:rPr lang="en-US" dirty="0"/>
              <a:t>11/17/2019</a:t>
            </a:r>
          </a:p>
        </p:txBody>
      </p:sp>
      <p:sp>
        <p:nvSpPr>
          <p:cNvPr id="22" name="Footer Placeholder 21">
            <a:extLst>
              <a:ext uri="{FF2B5EF4-FFF2-40B4-BE49-F238E27FC236}">
                <a16:creationId xmlns:a16="http://schemas.microsoft.com/office/drawing/2014/main" id="{67B825FF-54B8-4D27-A49C-81F27E4299B7}"/>
              </a:ext>
            </a:extLst>
          </p:cNvPr>
          <p:cNvSpPr>
            <a:spLocks noGrp="1"/>
          </p:cNvSpPr>
          <p:nvPr>
            <p:ph type="ftr" sz="quarter" idx="3"/>
          </p:nvPr>
        </p:nvSpPr>
        <p:spPr>
          <a:xfrm>
            <a:off x="4379913" y="4806950"/>
            <a:ext cx="2351087" cy="273050"/>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a:extLst>
              <a:ext uri="{FF2B5EF4-FFF2-40B4-BE49-F238E27FC236}">
                <a16:creationId xmlns:a16="http://schemas.microsoft.com/office/drawing/2014/main" id="{5C4333FC-8455-4215-B851-C7EF19F8B0FC}"/>
              </a:ext>
            </a:extLst>
          </p:cNvPr>
          <p:cNvSpPr>
            <a:spLocks noGrp="1"/>
          </p:cNvSpPr>
          <p:nvPr>
            <p:ph type="sldNum" sz="quarter" idx="4"/>
          </p:nvPr>
        </p:nvSpPr>
        <p:spPr>
          <a:xfrm>
            <a:off x="8647113" y="4806950"/>
            <a:ext cx="366712" cy="2730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6D8C2BE3-01F2-4F7E-A98C-5B9925B402B6}" type="slidenum">
              <a:rPr lang="en-US" altLang="en-US"/>
              <a:pPr>
                <a:defRPr/>
              </a:pPr>
              <a:t>‹#›</a:t>
            </a:fld>
            <a:endParaRPr lang="en-US" altLang="en-US" dirty="0"/>
          </a:p>
        </p:txBody>
      </p:sp>
      <p:pic>
        <p:nvPicPr>
          <p:cNvPr id="1037" name="Picture 5">
            <a:extLst>
              <a:ext uri="{FF2B5EF4-FFF2-40B4-BE49-F238E27FC236}">
                <a16:creationId xmlns:a16="http://schemas.microsoft.com/office/drawing/2014/main" id="{61B31C29-8420-4B20-8D59-46145D59DAB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200" y="4514850"/>
            <a:ext cx="1371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orbel" pitchFamily="34" charset="0"/>
        </a:defRPr>
      </a:lvl2pPr>
      <a:lvl3pPr algn="l" rtl="0" eaLnBrk="0" fontAlgn="base" hangingPunct="0">
        <a:spcBef>
          <a:spcPct val="0"/>
        </a:spcBef>
        <a:spcAft>
          <a:spcPct val="0"/>
        </a:spcAft>
        <a:defRPr sz="4100" b="1">
          <a:solidFill>
            <a:schemeClr val="tx2"/>
          </a:solidFill>
          <a:latin typeface="Corbel" pitchFamily="34" charset="0"/>
        </a:defRPr>
      </a:lvl3pPr>
      <a:lvl4pPr algn="l" rtl="0" eaLnBrk="0" fontAlgn="base" hangingPunct="0">
        <a:spcBef>
          <a:spcPct val="0"/>
        </a:spcBef>
        <a:spcAft>
          <a:spcPct val="0"/>
        </a:spcAft>
        <a:defRPr sz="4100" b="1">
          <a:solidFill>
            <a:schemeClr val="tx2"/>
          </a:solidFill>
          <a:latin typeface="Corbel" pitchFamily="34" charset="0"/>
        </a:defRPr>
      </a:lvl4pPr>
      <a:lvl5pPr algn="l" rtl="0" eaLnBrk="0" fontAlgn="base" hangingPunct="0">
        <a:spcBef>
          <a:spcPct val="0"/>
        </a:spcBef>
        <a:spcAft>
          <a:spcPct val="0"/>
        </a:spcAft>
        <a:defRPr sz="4100" b="1">
          <a:solidFill>
            <a:schemeClr val="tx2"/>
          </a:solidFill>
          <a:latin typeface="Corbel" pitchFamily="34" charset="0"/>
        </a:defRPr>
      </a:lvl5pPr>
      <a:lvl6pPr marL="457200" algn="l" rtl="0" fontAlgn="base">
        <a:spcBef>
          <a:spcPct val="0"/>
        </a:spcBef>
        <a:spcAft>
          <a:spcPct val="0"/>
        </a:spcAft>
        <a:defRPr sz="4100" b="1">
          <a:solidFill>
            <a:schemeClr val="tx2"/>
          </a:solidFill>
          <a:latin typeface="Corbel" pitchFamily="34" charset="0"/>
        </a:defRPr>
      </a:lvl6pPr>
      <a:lvl7pPr marL="914400" algn="l" rtl="0" fontAlgn="base">
        <a:spcBef>
          <a:spcPct val="0"/>
        </a:spcBef>
        <a:spcAft>
          <a:spcPct val="0"/>
        </a:spcAft>
        <a:defRPr sz="4100" b="1">
          <a:solidFill>
            <a:schemeClr val="tx2"/>
          </a:solidFill>
          <a:latin typeface="Corbel" pitchFamily="34" charset="0"/>
        </a:defRPr>
      </a:lvl7pPr>
      <a:lvl8pPr marL="1371600" algn="l" rtl="0" fontAlgn="base">
        <a:spcBef>
          <a:spcPct val="0"/>
        </a:spcBef>
        <a:spcAft>
          <a:spcPct val="0"/>
        </a:spcAft>
        <a:defRPr sz="4100" b="1">
          <a:solidFill>
            <a:schemeClr val="tx2"/>
          </a:solidFill>
          <a:latin typeface="Corbel" pitchFamily="34" charset="0"/>
        </a:defRPr>
      </a:lvl8pPr>
      <a:lvl9pPr marL="1828800" algn="l" rtl="0" fontAlgn="base">
        <a:spcBef>
          <a:spcPct val="0"/>
        </a:spcBef>
        <a:spcAft>
          <a:spcPct val="0"/>
        </a:spcAft>
        <a:defRPr sz="4100" b="1">
          <a:solidFill>
            <a:schemeClr val="tx2"/>
          </a:solidFill>
          <a:latin typeface="Corbel"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panose="05000000000000000000" pitchFamily="2" charset="2"/>
        <a:buChar char="Ø"/>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83000">
              <a:schemeClr val="bg1">
                <a:alpha val="0"/>
              </a:schemeClr>
            </a:gs>
            <a:gs pos="100000">
              <a:srgbClr val="0052A0"/>
            </a:gs>
          </a:gsLst>
          <a:lin ang="5400000" scaled="1"/>
          <a:tileRect/>
        </a:gra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A713F8D-13B1-45F4-9CD0-FDA6C307C95E}"/>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2208466-F904-4474-8136-1239CBA0F7B2}"/>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4401549-2608-4FCC-9C5D-ABFBE41A1ED4}"/>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037827F0-55E7-4840-BE11-62BA975E2C3A}" type="datetimeFigureOut">
              <a:rPr lang="en-US"/>
              <a:pPr>
                <a:defRPr/>
              </a:pPr>
              <a:t>10/28/2025</a:t>
            </a:fld>
            <a:endParaRPr lang="en-US" dirty="0"/>
          </a:p>
        </p:txBody>
      </p:sp>
      <p:sp>
        <p:nvSpPr>
          <p:cNvPr id="5" name="Footer Placeholder 4">
            <a:extLst>
              <a:ext uri="{FF2B5EF4-FFF2-40B4-BE49-F238E27FC236}">
                <a16:creationId xmlns:a16="http://schemas.microsoft.com/office/drawing/2014/main" id="{B9525DB5-4C25-44D7-9E56-95F9D6C5B019}"/>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F0D060E3-A084-4E8F-A031-38354EF52D11}"/>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A4B0717-75FF-4DF4-8207-9911F562E76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83000">
              <a:schemeClr val="bg1">
                <a:alpha val="0"/>
              </a:schemeClr>
            </a:gs>
            <a:gs pos="100000">
              <a:srgbClr val="0052A0"/>
            </a:gs>
          </a:gsLst>
          <a:lin ang="5400000" scaled="1"/>
          <a:tileRect/>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5240ACB-82D8-4F44-8ADA-5D9EC960F863}"/>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F2866645-24A8-4B4C-AB6A-243FEA763340}"/>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98A0B64-0C13-46F6-88DB-6FD7B00801FC}"/>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97A2B1E0-D534-4A10-A8C2-257865275AAA}" type="datetimeFigureOut">
              <a:rPr lang="en-US"/>
              <a:pPr>
                <a:defRPr/>
              </a:pPr>
              <a:t>10/28/2025</a:t>
            </a:fld>
            <a:endParaRPr lang="en-US" dirty="0"/>
          </a:p>
        </p:txBody>
      </p:sp>
      <p:sp>
        <p:nvSpPr>
          <p:cNvPr id="5" name="Footer Placeholder 4">
            <a:extLst>
              <a:ext uri="{FF2B5EF4-FFF2-40B4-BE49-F238E27FC236}">
                <a16:creationId xmlns:a16="http://schemas.microsoft.com/office/drawing/2014/main" id="{6E32C137-95FE-44B3-B4E6-97ECDC7D33D3}"/>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86D42B52-A087-48A8-8365-C84BD8119D8E}"/>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944E47B-4C26-451D-90C8-6753F4ED1B5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osha.gov/laws-regs/standardinterpretations/1998-01-2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www.cchealth.org/home/showpublisheddocument/831/63828821946120000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hyperlink" Target="https://www.cchealth.org/home/showpublisheddocument/829/63828821948510000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csb.gov/-csb-releases-new-safety-video-entitled-shock-to-the-system-offering-key-lessons-for-preventing-hydraulic-shock-in-ammonia-refrigeration-systems/" TargetMode="External"/><Relationship Id="rId5" Type="http://schemas.openxmlformats.org/officeDocument/2006/relationships/image" Target="../media/image41.emf"/><Relationship Id="rId4" Type="http://schemas.openxmlformats.org/officeDocument/2006/relationships/image" Target="../media/image40.emf"/></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caloes.ca.gov/wp-content/uploads/Fire-Rescue/Documents/2024-CalARP-Seismic-Guidance-Document-for-Approval.pdf" TargetMode="Externa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7.xml.rels><?xml version="1.0" encoding="UTF-8" standalone="yes"?>
<Relationships xmlns="http://schemas.openxmlformats.org/package/2006/relationships"><Relationship Id="rId8" Type="http://schemas.openxmlformats.org/officeDocument/2006/relationships/hyperlink" Target="https://www.osha.gov/laws-regs/standardinterpretations/OCPSEI-2020-011" TargetMode="External"/><Relationship Id="rId3" Type="http://schemas.openxmlformats.org/officeDocument/2006/relationships/hyperlink" Target="https://www.aiche.org/sites/default/files/html/536181/files/downloads/Assessment%20of%20and%20planning%20for%20Natural%20Hazards.pdf" TargetMode="External"/><Relationship Id="rId7" Type="http://schemas.openxmlformats.org/officeDocument/2006/relationships/hyperlink" Target="https://www.osha.gov/laws-regs/standardinterpretations/1998-01-22"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osha.gov/laws-regs/standardinterpretations/2006-07-12-0" TargetMode="External"/><Relationship Id="rId5" Type="http://schemas.openxmlformats.org/officeDocument/2006/relationships/hyperlink" Target="https://www.osha.gov/laws-regs/standardinterpretations/2005-02-01-0" TargetMode="External"/><Relationship Id="rId4" Type="http://schemas.openxmlformats.org/officeDocument/2006/relationships/hyperlink" Target="https://www.csb.gov/file.aspx?DocumentId=6068" TargetMode="External"/><Relationship Id="rId9" Type="http://schemas.openxmlformats.org/officeDocument/2006/relationships/hyperlink" Target="https://www.osha.gov/laws-regs/standardinterpretations/2019-09-20"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youtube.com/watch?v=FIXL7igYYBc&amp;ab_channel=USCSB" TargetMode="External"/><Relationship Id="rId3" Type="http://schemas.openxmlformats.org/officeDocument/2006/relationships/hyperlink" Target="https://www.aiche.org/resources/publications/books/guidelines-hazard-evaluation-procedures-3rd-edition" TargetMode="External"/><Relationship Id="rId7" Type="http://schemas.openxmlformats.org/officeDocument/2006/relationships/hyperlink" Target="https://www.caloes.ca.gov/wp-content/uploads/Fire-Rescue/Documents/2024-CalARP-Seismic-Guidance-Document-for-Approval.pdf"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csb.gov/millard-refrigerated-services-ammonia-release/" TargetMode="External"/><Relationship Id="rId5" Type="http://schemas.openxmlformats.org/officeDocument/2006/relationships/hyperlink" Target="https://www.epa.gov/rmp/what-constitutes-revision-pha" TargetMode="External"/><Relationship Id="rId10" Type="http://schemas.openxmlformats.org/officeDocument/2006/relationships/hyperlink" Target="https://ascehazardtool.org/" TargetMode="External"/><Relationship Id="rId4" Type="http://schemas.openxmlformats.org/officeDocument/2006/relationships/hyperlink" Target="https://cchealth.org/hazmat/calarp/guidance-document.php" TargetMode="External"/><Relationship Id="rId9" Type="http://schemas.openxmlformats.org/officeDocument/2006/relationships/hyperlink" Target="https://fmds.water.ca.gov/webgis/?appid=dam_prototype_v2"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mailto:jbecker@condorearth.com" TargetMode="Externa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11/relationships/webextension" Target="../webextensions/webextension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7019"/>
            <a:ext cx="9143998" cy="3280596"/>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1539" y="-2948881"/>
            <a:ext cx="3280918"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02522" y="-2777901"/>
            <a:ext cx="3280596"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17017"/>
            <a:ext cx="6406863" cy="3280594"/>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774039"/>
            <a:ext cx="3742610" cy="3329347"/>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5A4FA33A-15A6-4CBB-BE97-5C87ACAAF1DB}"/>
              </a:ext>
            </a:extLst>
          </p:cNvPr>
          <p:cNvSpPr>
            <a:spLocks noGrp="1"/>
          </p:cNvSpPr>
          <p:nvPr>
            <p:ph type="ctrTitle"/>
          </p:nvPr>
        </p:nvSpPr>
        <p:spPr>
          <a:xfrm>
            <a:off x="986118" y="551329"/>
            <a:ext cx="7540322" cy="2553821"/>
          </a:xfrm>
        </p:spPr>
        <p:txBody>
          <a:bodyPr rtlCol="0" anchor="b">
            <a:normAutofit/>
          </a:bodyPr>
          <a:lstStyle/>
          <a:p>
            <a:pPr eaLnBrk="1" fontAlgn="auto" hangingPunct="1">
              <a:lnSpc>
                <a:spcPct val="90000"/>
              </a:lnSpc>
              <a:spcAft>
                <a:spcPts val="0"/>
              </a:spcAft>
              <a:defRPr/>
            </a:pPr>
            <a:r>
              <a:rPr lang="en-US" altLang="en-US" sz="3600" b="1" dirty="0">
                <a:solidFill>
                  <a:srgbClr val="FFFFFF"/>
                </a:solidFill>
                <a:effectLst>
                  <a:outerShdw blurRad="50800" dist="38100" dir="2700000" algn="tl" rotWithShape="0">
                    <a:prstClr val="black">
                      <a:alpha val="40000"/>
                    </a:prstClr>
                  </a:outerShdw>
                </a:effectLst>
                <a:latin typeface="Corbel"/>
              </a:rPr>
              <a:t>CalARP Hazard Reviews</a:t>
            </a:r>
            <a:br>
              <a:rPr lang="en-US" altLang="en-US" sz="3600" b="1" dirty="0">
                <a:solidFill>
                  <a:srgbClr val="FFFFFF"/>
                </a:solidFill>
                <a:effectLst>
                  <a:outerShdw blurRad="50800" dist="38100" dir="2700000" algn="tl" rotWithShape="0">
                    <a:prstClr val="black">
                      <a:alpha val="40000"/>
                    </a:prstClr>
                  </a:outerShdw>
                </a:effectLst>
                <a:latin typeface="Corbel"/>
              </a:rPr>
            </a:br>
            <a:r>
              <a:rPr lang="en-US" altLang="en-US" sz="3600" b="1" dirty="0">
                <a:solidFill>
                  <a:srgbClr val="FFFFFF"/>
                </a:solidFill>
                <a:effectLst>
                  <a:outerShdw blurRad="50800" dist="38100" dir="2700000" algn="tl" rotWithShape="0">
                    <a:prstClr val="black">
                      <a:alpha val="40000"/>
                    </a:prstClr>
                  </a:outerShdw>
                </a:effectLst>
                <a:latin typeface="Corbel"/>
              </a:rPr>
              <a:t>Process Hazard Analysis</a:t>
            </a:r>
            <a:br>
              <a:rPr lang="en-US" altLang="en-US" sz="3600" b="1" dirty="0">
                <a:solidFill>
                  <a:srgbClr val="FFFFFF"/>
                </a:solidFill>
                <a:effectLst>
                  <a:outerShdw blurRad="50800" dist="38100" dir="2700000" algn="tl" rotWithShape="0">
                    <a:prstClr val="black">
                      <a:alpha val="40000"/>
                    </a:prstClr>
                  </a:outerShdw>
                </a:effectLst>
                <a:latin typeface="Corbel"/>
              </a:rPr>
            </a:br>
            <a:br>
              <a:rPr lang="en-US" altLang="en-US" sz="2800" b="1" dirty="0">
                <a:solidFill>
                  <a:srgbClr val="FFFFFF"/>
                </a:solidFill>
                <a:effectLst>
                  <a:outerShdw blurRad="50800" dist="38100" dir="2700000" algn="tl" rotWithShape="0">
                    <a:prstClr val="black">
                      <a:alpha val="40000"/>
                    </a:prstClr>
                  </a:outerShdw>
                </a:effectLst>
                <a:latin typeface="Corbel"/>
              </a:rPr>
            </a:br>
            <a:r>
              <a:rPr lang="en-US" altLang="en-US" sz="2800" b="1" dirty="0">
                <a:solidFill>
                  <a:srgbClr val="FFFFFF"/>
                </a:solidFill>
                <a:effectLst>
                  <a:outerShdw blurRad="50800" dist="38100" dir="2700000" algn="tl" rotWithShape="0">
                    <a:prstClr val="black">
                      <a:alpha val="40000"/>
                    </a:prstClr>
                  </a:outerShdw>
                </a:effectLst>
                <a:latin typeface="Corbel"/>
              </a:rPr>
              <a:t>November 6, 2025</a:t>
            </a:r>
            <a:endParaRPr lang="en-US" sz="2800" dirty="0">
              <a:solidFill>
                <a:srgbClr val="FFFFFF"/>
              </a:solidFill>
            </a:endParaRPr>
          </a:p>
        </p:txBody>
      </p:sp>
      <p:pic>
        <p:nvPicPr>
          <p:cNvPr id="6" name="Picture 11" descr="A close up of a logo&#10;&#10;Description generated with high confidence">
            <a:extLst>
              <a:ext uri="{FF2B5EF4-FFF2-40B4-BE49-F238E27FC236}">
                <a16:creationId xmlns:a16="http://schemas.microsoft.com/office/drawing/2014/main" id="{208B7E98-D9FB-421D-9794-66C255CF568A}"/>
              </a:ext>
            </a:extLst>
          </p:cNvPr>
          <p:cNvPicPr>
            <a:picLocks noChangeAspect="1"/>
          </p:cNvPicPr>
          <p:nvPr/>
        </p:nvPicPr>
        <p:blipFill>
          <a:blip r:embed="rId2"/>
          <a:stretch>
            <a:fillRect/>
          </a:stretch>
        </p:blipFill>
        <p:spPr>
          <a:xfrm>
            <a:off x="7924800" y="3409950"/>
            <a:ext cx="1039097" cy="953084"/>
          </a:xfrm>
          <a:prstGeom prst="rect">
            <a:avLst/>
          </a:prstGeom>
        </p:spPr>
      </p:pic>
    </p:spTree>
    <p:extLst>
      <p:ext uri="{BB962C8B-B14F-4D97-AF65-F5344CB8AC3E}">
        <p14:creationId xmlns:p14="http://schemas.microsoft.com/office/powerpoint/2010/main" val="3358499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Process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Gather information on the process</a:t>
            </a:r>
          </a:p>
          <a:p>
            <a:pPr lvl="1"/>
            <a:r>
              <a:rPr lang="en-US" altLang="en-US" dirty="0"/>
              <a:t>Reference information (BFD, P&amp;IDs, operating limits, procedures, EAP/ERP, facility siting information, etc.)</a:t>
            </a:r>
          </a:p>
          <a:p>
            <a:pPr lvl="1"/>
            <a:r>
              <a:rPr lang="en-US" altLang="en-US" dirty="0"/>
              <a:t>Previous incidents</a:t>
            </a:r>
          </a:p>
          <a:p>
            <a:pPr lvl="1"/>
            <a:r>
              <a:rPr lang="en-US" altLang="en-US" dirty="0"/>
              <a:t>Walkdown of the process</a:t>
            </a:r>
          </a:p>
          <a:p>
            <a:pPr lvl="2"/>
            <a:r>
              <a:rPr lang="en-US" altLang="en-US" dirty="0"/>
              <a:t>Equipment condition</a:t>
            </a:r>
          </a:p>
          <a:p>
            <a:pPr lvl="2"/>
            <a:r>
              <a:rPr lang="en-US" altLang="en-US" dirty="0"/>
              <a:t>Access and egress</a:t>
            </a:r>
          </a:p>
          <a:p>
            <a:pPr lvl="2"/>
            <a:r>
              <a:rPr lang="en-US" altLang="en-US" dirty="0"/>
              <a:t>Guarding</a:t>
            </a:r>
          </a:p>
          <a:p>
            <a:pPr lvl="2"/>
            <a:endParaRPr lang="en-US" altLang="en-US" dirty="0"/>
          </a:p>
        </p:txBody>
      </p:sp>
      <p:pic>
        <p:nvPicPr>
          <p:cNvPr id="11" name="Picture 10">
            <a:extLst>
              <a:ext uri="{FF2B5EF4-FFF2-40B4-BE49-F238E27FC236}">
                <a16:creationId xmlns:a16="http://schemas.microsoft.com/office/drawing/2014/main" id="{6F195894-4498-44AC-9B3A-C52BC5246077}"/>
              </a:ext>
            </a:extLst>
          </p:cNvPr>
          <p:cNvPicPr>
            <a:picLocks noChangeAspect="1"/>
          </p:cNvPicPr>
          <p:nvPr/>
        </p:nvPicPr>
        <p:blipFill>
          <a:blip r:embed="rId3"/>
          <a:stretch>
            <a:fillRect/>
          </a:stretch>
        </p:blipFill>
        <p:spPr>
          <a:xfrm>
            <a:off x="4419600" y="2417137"/>
            <a:ext cx="4510825" cy="2097713"/>
          </a:xfrm>
          <a:prstGeom prst="rect">
            <a:avLst/>
          </a:prstGeom>
          <a:ln>
            <a:solidFill>
              <a:schemeClr val="tx1"/>
            </a:solidFill>
          </a:ln>
        </p:spPr>
      </p:pic>
      <p:pic>
        <p:nvPicPr>
          <p:cNvPr id="5" name="Picture 4">
            <a:extLst>
              <a:ext uri="{FF2B5EF4-FFF2-40B4-BE49-F238E27FC236}">
                <a16:creationId xmlns:a16="http://schemas.microsoft.com/office/drawing/2014/main" id="{BCFDAAFD-F01E-4737-BF0C-9CFA4C50D79D}"/>
              </a:ext>
            </a:extLst>
          </p:cNvPr>
          <p:cNvPicPr>
            <a:picLocks noChangeAspect="1"/>
          </p:cNvPicPr>
          <p:nvPr/>
        </p:nvPicPr>
        <p:blipFill>
          <a:blip r:embed="rId4">
            <a:extLst>
              <a:ext uri="{28A0092B-C50C-407E-A947-70E740481C1C}">
                <a14:useLocalDpi xmlns:a14="http://schemas.microsoft.com/office/drawing/2010/main" val="0"/>
              </a:ext>
            </a:extLst>
          </a:blip>
          <a:srcRect t="1949" b="3000"/>
          <a:stretch>
            <a:fillRect/>
          </a:stretch>
        </p:blipFill>
        <p:spPr>
          <a:xfrm>
            <a:off x="4648200" y="2314798"/>
            <a:ext cx="3838520" cy="2819400"/>
          </a:xfrm>
          <a:prstGeom prst="rect">
            <a:avLst/>
          </a:prstGeom>
          <a:ln>
            <a:solidFill>
              <a:schemeClr val="tx1"/>
            </a:solidFill>
          </a:ln>
        </p:spPr>
      </p:pic>
    </p:spTree>
    <p:extLst>
      <p:ext uri="{BB962C8B-B14F-4D97-AF65-F5344CB8AC3E}">
        <p14:creationId xmlns:p14="http://schemas.microsoft.com/office/powerpoint/2010/main" val="184807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2771">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771">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2771">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Process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Review and evaluate potential gaps</a:t>
            </a:r>
          </a:p>
          <a:p>
            <a:pPr lvl="1"/>
            <a:r>
              <a:rPr lang="en-US" altLang="en-US" dirty="0"/>
              <a:t>Complete and accurate</a:t>
            </a:r>
          </a:p>
          <a:p>
            <a:pPr lvl="1"/>
            <a:r>
              <a:rPr lang="en-US" altLang="en-US" dirty="0"/>
              <a:t>Formulate questions for team</a:t>
            </a:r>
          </a:p>
          <a:p>
            <a:pPr lvl="1"/>
            <a:r>
              <a:rPr lang="en-US" altLang="en-US" dirty="0"/>
              <a:t>Conformance  to industry standards</a:t>
            </a:r>
          </a:p>
          <a:p>
            <a:pPr marL="392113" lvl="1" indent="0">
              <a:buNone/>
            </a:pPr>
            <a:endParaRPr lang="en-US" altLang="en-US" dirty="0"/>
          </a:p>
          <a:p>
            <a:pPr lvl="1"/>
            <a:endParaRPr lang="en-US" altLang="en-US" dirty="0"/>
          </a:p>
          <a:p>
            <a:pPr lvl="1"/>
            <a:endParaRPr lang="en-US" altLang="en-US" dirty="0"/>
          </a:p>
        </p:txBody>
      </p:sp>
      <p:pic>
        <p:nvPicPr>
          <p:cNvPr id="7" name="Graphic 6" descr="Person with idea outline">
            <a:extLst>
              <a:ext uri="{FF2B5EF4-FFF2-40B4-BE49-F238E27FC236}">
                <a16:creationId xmlns:a16="http://schemas.microsoft.com/office/drawing/2014/main" id="{6CE3101E-07F7-4AA5-B6CD-1D861675C5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4340" y="1288811"/>
            <a:ext cx="3477260" cy="3477260"/>
          </a:xfrm>
          <a:prstGeom prst="rect">
            <a:avLst/>
          </a:prstGeom>
        </p:spPr>
      </p:pic>
    </p:spTree>
    <p:extLst>
      <p:ext uri="{BB962C8B-B14F-4D97-AF65-F5344CB8AC3E}">
        <p14:creationId xmlns:p14="http://schemas.microsoft.com/office/powerpoint/2010/main" val="719788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Process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dirty="0"/>
              <a:t>Perform study with qualified team</a:t>
            </a:r>
          </a:p>
          <a:p>
            <a:pPr lvl="1"/>
            <a:r>
              <a:rPr lang="en-US" altLang="en-US" dirty="0"/>
              <a:t>Walkdown of the process</a:t>
            </a:r>
          </a:p>
          <a:p>
            <a:pPr lvl="1"/>
            <a:r>
              <a:rPr lang="en-US" altLang="en-US" dirty="0"/>
              <a:t>Orientation on PHA Methodology</a:t>
            </a:r>
          </a:p>
          <a:p>
            <a:pPr lvl="1"/>
            <a:r>
              <a:rPr lang="en-US" altLang="en-US" dirty="0"/>
              <a:t>Identify potential causes (initiating events)</a:t>
            </a:r>
          </a:p>
          <a:p>
            <a:pPr lvl="1"/>
            <a:r>
              <a:rPr lang="en-US" altLang="en-US" dirty="0"/>
              <a:t>Document containment control, safeguards and mitigation measures for scenarios</a:t>
            </a:r>
          </a:p>
          <a:p>
            <a:pPr lvl="1"/>
            <a:r>
              <a:rPr lang="en-US" altLang="en-US" dirty="0"/>
              <a:t>Evaluate safety and health effects of failures</a:t>
            </a:r>
          </a:p>
          <a:p>
            <a:pPr lvl="1"/>
            <a:r>
              <a:rPr lang="en-US" altLang="en-US" dirty="0"/>
              <a:t>Suggest additional safeguards or recommendations where appropriate.</a:t>
            </a:r>
          </a:p>
        </p:txBody>
      </p:sp>
      <p:pic>
        <p:nvPicPr>
          <p:cNvPr id="7" name="Graphic 6" descr="Group brainstorm outline">
            <a:extLst>
              <a:ext uri="{FF2B5EF4-FFF2-40B4-BE49-F238E27FC236}">
                <a16:creationId xmlns:a16="http://schemas.microsoft.com/office/drawing/2014/main" id="{F51C209B-14CA-48B5-8113-B47B771664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8399" y="990978"/>
            <a:ext cx="1956865" cy="1956865"/>
          </a:xfrm>
          <a:prstGeom prst="rect">
            <a:avLst/>
          </a:prstGeom>
        </p:spPr>
      </p:pic>
    </p:spTree>
    <p:extLst>
      <p:ext uri="{BB962C8B-B14F-4D97-AF65-F5344CB8AC3E}">
        <p14:creationId xmlns:p14="http://schemas.microsoft.com/office/powerpoint/2010/main" val="404402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Process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dirty="0"/>
              <a:t>Address Recommendations</a:t>
            </a:r>
          </a:p>
          <a:p>
            <a:r>
              <a:rPr lang="en-US" dirty="0"/>
              <a:t>Recommendations may not always be explicit</a:t>
            </a:r>
          </a:p>
          <a:p>
            <a:pPr lvl="1"/>
            <a:r>
              <a:rPr lang="en-US" dirty="0"/>
              <a:t>Implement as described</a:t>
            </a:r>
          </a:p>
          <a:p>
            <a:pPr lvl="1"/>
            <a:r>
              <a:rPr lang="en-US" altLang="en-US" dirty="0"/>
              <a:t>Decline to adopt</a:t>
            </a:r>
            <a:endParaRPr lang="en-US" dirty="0"/>
          </a:p>
        </p:txBody>
      </p:sp>
      <p:pic>
        <p:nvPicPr>
          <p:cNvPr id="5" name="Graphic 4" descr="Classroom outline">
            <a:extLst>
              <a:ext uri="{FF2B5EF4-FFF2-40B4-BE49-F238E27FC236}">
                <a16:creationId xmlns:a16="http://schemas.microsoft.com/office/drawing/2014/main" id="{3F3DB9EE-EB66-4CD0-986C-B5890AA30E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2975" y="2705100"/>
            <a:ext cx="2152650" cy="2152650"/>
          </a:xfrm>
          <a:prstGeom prst="rect">
            <a:avLst/>
          </a:prstGeom>
        </p:spPr>
      </p:pic>
    </p:spTree>
    <p:extLst>
      <p:ext uri="{BB962C8B-B14F-4D97-AF65-F5344CB8AC3E}">
        <p14:creationId xmlns:p14="http://schemas.microsoft.com/office/powerpoint/2010/main" val="373363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Process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dirty="0"/>
              <a:t>Justifiably decline to adopt a recommendation</a:t>
            </a:r>
          </a:p>
          <a:p>
            <a:pPr lvl="1"/>
            <a:r>
              <a:rPr lang="en-US" dirty="0"/>
              <a:t>Document, in writing and based upon adequate evidence, that one or more of the following conditions are true:</a:t>
            </a:r>
          </a:p>
          <a:p>
            <a:pPr lvl="2"/>
            <a:r>
              <a:rPr lang="en-US" dirty="0"/>
              <a:t>Analysis contains material factual errors;</a:t>
            </a:r>
          </a:p>
          <a:p>
            <a:pPr lvl="2"/>
            <a:r>
              <a:rPr lang="en-US" dirty="0"/>
              <a:t>Recommendation is not necessary to protect health &amp; safety of employees of owner and/or contractors;</a:t>
            </a:r>
          </a:p>
          <a:p>
            <a:pPr lvl="2"/>
            <a:r>
              <a:rPr lang="en-US" dirty="0"/>
              <a:t>An alternative measure would provide sufficient level of protection; or</a:t>
            </a:r>
          </a:p>
          <a:p>
            <a:pPr lvl="2"/>
            <a:r>
              <a:rPr lang="en-US" dirty="0"/>
              <a:t>Recommendation is infeasible</a:t>
            </a:r>
          </a:p>
          <a:p>
            <a:pPr lvl="1"/>
            <a:endParaRPr lang="en-US" dirty="0"/>
          </a:p>
        </p:txBody>
      </p:sp>
      <p:sp>
        <p:nvSpPr>
          <p:cNvPr id="5" name="Rectangle 4">
            <a:extLst>
              <a:ext uri="{FF2B5EF4-FFF2-40B4-BE49-F238E27FC236}">
                <a16:creationId xmlns:a16="http://schemas.microsoft.com/office/drawing/2014/main" id="{95F9957C-0696-4856-B461-E032FECC0980}"/>
              </a:ext>
            </a:extLst>
          </p:cNvPr>
          <p:cNvSpPr/>
          <p:nvPr/>
        </p:nvSpPr>
        <p:spPr>
          <a:xfrm>
            <a:off x="4953000" y="4126230"/>
            <a:ext cx="3276600" cy="546903"/>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en-US" dirty="0"/>
              <a:t>Determination of infeasibility shall not be based solely on cost.</a:t>
            </a:r>
            <a:endParaRPr lang="en-US" dirty="0">
              <a:solidFill>
                <a:schemeClr val="tx1"/>
              </a:solidFill>
            </a:endParaRPr>
          </a:p>
        </p:txBody>
      </p:sp>
    </p:spTree>
    <p:extLst>
      <p:ext uri="{BB962C8B-B14F-4D97-AF65-F5344CB8AC3E}">
        <p14:creationId xmlns:p14="http://schemas.microsoft.com/office/powerpoint/2010/main" val="363250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3"/>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fontScale="90000"/>
          </a:bodyPr>
          <a:lstStyle/>
          <a:p>
            <a:pPr>
              <a:defRPr/>
            </a:pPr>
            <a:r>
              <a:rPr lang="en-US" sz="3300" dirty="0">
                <a:solidFill>
                  <a:srgbClr val="0052A0"/>
                </a:solidFill>
              </a:rPr>
              <a:t>PHA Requirements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Perform an initial PHA prior to submittal of the RMP</a:t>
            </a:r>
          </a:p>
          <a:p>
            <a:pPr lvl="1"/>
            <a:r>
              <a:rPr lang="en-US" dirty="0"/>
              <a:t>With appropriate complexity of the process</a:t>
            </a:r>
          </a:p>
          <a:p>
            <a:pPr lvl="1"/>
            <a:r>
              <a:rPr lang="en-US" dirty="0"/>
              <a:t>Identify, evaluate, and control the hazards involved in the process</a:t>
            </a:r>
          </a:p>
          <a:p>
            <a:r>
              <a:rPr lang="en-US" dirty="0"/>
              <a:t>Update and Revalidate based on the PHA completion date at least every 5 years</a:t>
            </a:r>
          </a:p>
        </p:txBody>
      </p:sp>
      <p:pic>
        <p:nvPicPr>
          <p:cNvPr id="5" name="Graphic 4" descr="Alarm clock with solid fill">
            <a:extLst>
              <a:ext uri="{FF2B5EF4-FFF2-40B4-BE49-F238E27FC236}">
                <a16:creationId xmlns:a16="http://schemas.microsoft.com/office/drawing/2014/main" id="{60FB4E2A-0AA5-43CF-9E7A-8BD7282A7B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7600" y="3364021"/>
            <a:ext cx="1828800" cy="1828800"/>
          </a:xfrm>
          <a:prstGeom prst="rect">
            <a:avLst/>
          </a:prstGeom>
        </p:spPr>
      </p:pic>
    </p:spTree>
    <p:extLst>
      <p:ext uri="{BB962C8B-B14F-4D97-AF65-F5344CB8AC3E}">
        <p14:creationId xmlns:p14="http://schemas.microsoft.com/office/powerpoint/2010/main" val="2128073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Requirements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8229600" cy="3390900"/>
          </a:xfrm>
        </p:spPr>
        <p:txBody>
          <a:bodyPr/>
          <a:lstStyle/>
          <a:p>
            <a:r>
              <a:rPr lang="en-US" altLang="en-US" dirty="0"/>
              <a:t>Revalidation</a:t>
            </a:r>
          </a:p>
          <a:p>
            <a:pPr lvl="1"/>
            <a:r>
              <a:rPr lang="en-US" sz="2200" dirty="0"/>
              <a:t>Hazards are documented, </a:t>
            </a:r>
          </a:p>
          <a:p>
            <a:pPr lvl="1"/>
            <a:r>
              <a:rPr lang="en-US" sz="2200" dirty="0"/>
              <a:t>Safeguards are accurate,</a:t>
            </a:r>
          </a:p>
          <a:p>
            <a:pPr lvl="1"/>
            <a:r>
              <a:rPr lang="en-US" sz="2200" dirty="0"/>
              <a:t>Past recommendations have been addressed,</a:t>
            </a:r>
          </a:p>
          <a:p>
            <a:pPr lvl="1"/>
            <a:r>
              <a:rPr lang="en-US" sz="2200" dirty="0"/>
              <a:t>Risk ranking of each scenario is accurate, and</a:t>
            </a:r>
          </a:p>
          <a:p>
            <a:pPr lvl="1"/>
            <a:r>
              <a:rPr lang="en-US" sz="2200" dirty="0"/>
              <a:t>Relevant incidents and near misses at the stationary source and industry are evaluated. </a:t>
            </a:r>
            <a:endParaRPr lang="en-US" altLang="en-US" sz="2200" dirty="0"/>
          </a:p>
        </p:txBody>
      </p:sp>
      <p:sp>
        <p:nvSpPr>
          <p:cNvPr id="4" name="TextBox 3">
            <a:extLst>
              <a:ext uri="{FF2B5EF4-FFF2-40B4-BE49-F238E27FC236}">
                <a16:creationId xmlns:a16="http://schemas.microsoft.com/office/drawing/2014/main" id="{45D7197E-738D-4E1E-AA2C-77DE5ECA28C5}"/>
              </a:ext>
            </a:extLst>
          </p:cNvPr>
          <p:cNvSpPr txBox="1"/>
          <p:nvPr/>
        </p:nvSpPr>
        <p:spPr>
          <a:xfrm>
            <a:off x="577850" y="4345945"/>
            <a:ext cx="7988300" cy="261610"/>
          </a:xfrm>
          <a:prstGeom prst="rect">
            <a:avLst/>
          </a:prstGeom>
          <a:noFill/>
        </p:spPr>
        <p:txBody>
          <a:bodyPr wrap="square">
            <a:spAutoFit/>
          </a:bodyPr>
          <a:lstStyle/>
          <a:p>
            <a:pPr algn="ctr"/>
            <a:r>
              <a:rPr lang="en-US" sz="1100" dirty="0">
                <a:solidFill>
                  <a:srgbClr val="0052A0"/>
                </a:solidFill>
                <a:hlinkClick r:id="rId3">
                  <a:extLst>
                    <a:ext uri="{A12FA001-AC4F-418D-AE19-62706E023703}">
                      <ahyp:hlinkClr xmlns:ahyp="http://schemas.microsoft.com/office/drawing/2018/hyperlinkcolor" val="tx"/>
                    </a:ext>
                  </a:extLst>
                </a:hlinkClick>
              </a:rPr>
              <a:t>OSHA Standard Interpretation, 1910.119(e)(6) - Steps for updating and revalidating a Process Hazard Analysis (PHA). - 01/22/1998</a:t>
            </a:r>
            <a:endParaRPr lang="en-US" sz="1100" dirty="0">
              <a:solidFill>
                <a:srgbClr val="0052A0"/>
              </a:solidFill>
            </a:endParaRPr>
          </a:p>
        </p:txBody>
      </p:sp>
      <p:pic>
        <p:nvPicPr>
          <p:cNvPr id="5" name="Picture 11" descr="A close up of a logo&#10;&#10;Description generated with high confidence">
            <a:extLst>
              <a:ext uri="{FF2B5EF4-FFF2-40B4-BE49-F238E27FC236}">
                <a16:creationId xmlns:a16="http://schemas.microsoft.com/office/drawing/2014/main" id="{03C923AD-CC82-405D-9D42-FEE0AF882692}"/>
              </a:ext>
            </a:extLst>
          </p:cNvPr>
          <p:cNvPicPr>
            <a:picLocks noChangeAspect="1"/>
          </p:cNvPicPr>
          <p:nvPr/>
        </p:nvPicPr>
        <p:blipFill>
          <a:blip r:embed="rId4"/>
          <a:stretch>
            <a:fillRect/>
          </a:stretch>
        </p:blipFill>
        <p:spPr>
          <a:xfrm>
            <a:off x="8205264" y="107950"/>
            <a:ext cx="768873" cy="705228"/>
          </a:xfrm>
          <a:prstGeom prst="rect">
            <a:avLst/>
          </a:prstGeom>
        </p:spPr>
      </p:pic>
    </p:spTree>
    <p:extLst>
      <p:ext uri="{BB962C8B-B14F-4D97-AF65-F5344CB8AC3E}">
        <p14:creationId xmlns:p14="http://schemas.microsoft.com/office/powerpoint/2010/main" val="86509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Requirements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8229600" cy="3390900"/>
          </a:xfrm>
        </p:spPr>
        <p:txBody>
          <a:bodyPr/>
          <a:lstStyle/>
          <a:p>
            <a:r>
              <a:rPr lang="en-US" altLang="en-US" dirty="0"/>
              <a:t>Revalidation Guidelines:</a:t>
            </a:r>
          </a:p>
          <a:p>
            <a:pPr lvl="1"/>
            <a:r>
              <a:rPr lang="en-US" altLang="en-US" dirty="0"/>
              <a:t>Adequate documentation from previous study</a:t>
            </a:r>
          </a:p>
          <a:p>
            <a:pPr lvl="1"/>
            <a:r>
              <a:rPr lang="en-US" altLang="en-US" dirty="0"/>
              <a:t>No major process or knowledge changes</a:t>
            </a:r>
          </a:p>
          <a:p>
            <a:pPr lvl="1"/>
            <a:r>
              <a:rPr lang="en-US" altLang="en-US" dirty="0"/>
              <a:t>Hazards of the processes are tolerable</a:t>
            </a:r>
          </a:p>
          <a:p>
            <a:pPr lvl="1"/>
            <a:r>
              <a:rPr lang="en-US" altLang="en-US" dirty="0"/>
              <a:t>No significant incidents have occurred</a:t>
            </a:r>
          </a:p>
          <a:p>
            <a:pPr lvl="1"/>
            <a:r>
              <a:rPr lang="en-US" altLang="en-US" dirty="0"/>
              <a:t>Previous PHA meets requirements and recommendations have been addressed.</a:t>
            </a:r>
          </a:p>
        </p:txBody>
      </p:sp>
      <p:pic>
        <p:nvPicPr>
          <p:cNvPr id="5" name="Picture 11" descr="A close up of a logo&#10;&#10;Description generated with high confidence">
            <a:extLst>
              <a:ext uri="{FF2B5EF4-FFF2-40B4-BE49-F238E27FC236}">
                <a16:creationId xmlns:a16="http://schemas.microsoft.com/office/drawing/2014/main" id="{03C923AD-CC82-405D-9D42-FEE0AF882692}"/>
              </a:ext>
            </a:extLst>
          </p:cNvPr>
          <p:cNvPicPr>
            <a:picLocks noChangeAspect="1"/>
          </p:cNvPicPr>
          <p:nvPr/>
        </p:nvPicPr>
        <p:blipFill>
          <a:blip r:embed="rId3"/>
          <a:stretch>
            <a:fillRect/>
          </a:stretch>
        </p:blipFill>
        <p:spPr>
          <a:xfrm>
            <a:off x="8205264" y="107950"/>
            <a:ext cx="768873" cy="705228"/>
          </a:xfrm>
          <a:prstGeom prst="rect">
            <a:avLst/>
          </a:prstGeom>
        </p:spPr>
      </p:pic>
      <p:pic>
        <p:nvPicPr>
          <p:cNvPr id="7" name="Graphic 6" descr="Inbox Check with solid fill">
            <a:extLst>
              <a:ext uri="{FF2B5EF4-FFF2-40B4-BE49-F238E27FC236}">
                <a16:creationId xmlns:a16="http://schemas.microsoft.com/office/drawing/2014/main" id="{427514D2-820B-461E-AFDA-64292DDF70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86200" y="3486150"/>
            <a:ext cx="1447800" cy="1447800"/>
          </a:xfrm>
          <a:prstGeom prst="rect">
            <a:avLst/>
          </a:prstGeom>
        </p:spPr>
      </p:pic>
    </p:spTree>
    <p:extLst>
      <p:ext uri="{BB962C8B-B14F-4D97-AF65-F5344CB8AC3E}">
        <p14:creationId xmlns:p14="http://schemas.microsoft.com/office/powerpoint/2010/main" val="2851316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Methodology: Checklist</a:t>
            </a:r>
          </a:p>
        </p:txBody>
      </p:sp>
      <p:pic>
        <p:nvPicPr>
          <p:cNvPr id="5" name="Picture 4">
            <a:extLst>
              <a:ext uri="{FF2B5EF4-FFF2-40B4-BE49-F238E27FC236}">
                <a16:creationId xmlns:a16="http://schemas.microsoft.com/office/drawing/2014/main" id="{063363DE-687E-437F-A209-67DC2DD02B77}"/>
              </a:ext>
            </a:extLst>
          </p:cNvPr>
          <p:cNvPicPr>
            <a:picLocks noChangeAspect="1"/>
          </p:cNvPicPr>
          <p:nvPr/>
        </p:nvPicPr>
        <p:blipFill rotWithShape="1">
          <a:blip r:embed="rId3"/>
          <a:srcRect t="3344"/>
          <a:stretch/>
        </p:blipFill>
        <p:spPr>
          <a:xfrm>
            <a:off x="2743200" y="1047750"/>
            <a:ext cx="6081345" cy="3733800"/>
          </a:xfrm>
          <a:prstGeom prst="rect">
            <a:avLst/>
          </a:prstGeom>
        </p:spPr>
      </p:pic>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2362200" cy="3733800"/>
          </a:xfrm>
        </p:spPr>
        <p:txBody>
          <a:bodyPr/>
          <a:lstStyle/>
          <a:p>
            <a:r>
              <a:rPr lang="en-US" sz="2300" dirty="0"/>
              <a:t>Easy and quick to perform</a:t>
            </a:r>
          </a:p>
          <a:p>
            <a:r>
              <a:rPr lang="en-US" sz="2300" dirty="0"/>
              <a:t>Respond to questions </a:t>
            </a:r>
          </a:p>
          <a:p>
            <a:r>
              <a:rPr lang="en-US" sz="2300" dirty="0"/>
              <a:t>No cause and consequence</a:t>
            </a:r>
          </a:p>
          <a:p>
            <a:r>
              <a:rPr lang="en-US" sz="2300" dirty="0"/>
              <a:t>Not always process specific</a:t>
            </a:r>
          </a:p>
          <a:p>
            <a:endParaRPr lang="en-US" sz="2400" dirty="0"/>
          </a:p>
        </p:txBody>
      </p:sp>
      <p:sp>
        <p:nvSpPr>
          <p:cNvPr id="3" name="Rectangle 2">
            <a:extLst>
              <a:ext uri="{FF2B5EF4-FFF2-40B4-BE49-F238E27FC236}">
                <a16:creationId xmlns:a16="http://schemas.microsoft.com/office/drawing/2014/main" id="{051634B0-9493-47D6-9AF5-E7730801C4E9}"/>
              </a:ext>
            </a:extLst>
          </p:cNvPr>
          <p:cNvSpPr/>
          <p:nvPr/>
        </p:nvSpPr>
        <p:spPr>
          <a:xfrm>
            <a:off x="533400" y="1085850"/>
            <a:ext cx="2209800" cy="14859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076C631-121E-4417-8611-5E2117F4E1AB}"/>
              </a:ext>
            </a:extLst>
          </p:cNvPr>
          <p:cNvSpPr/>
          <p:nvPr/>
        </p:nvSpPr>
        <p:spPr>
          <a:xfrm>
            <a:off x="533400" y="2647950"/>
            <a:ext cx="2209800" cy="182880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DF8DCA3-074A-48AD-BF16-2BF09E2A9506}"/>
              </a:ext>
            </a:extLst>
          </p:cNvPr>
          <p:cNvSpPr/>
          <p:nvPr/>
        </p:nvSpPr>
        <p:spPr>
          <a:xfrm>
            <a:off x="6781800" y="2198701"/>
            <a:ext cx="2286000" cy="2533650"/>
          </a:xfrm>
          <a:prstGeom prst="rect">
            <a:avLst/>
          </a:prstGeom>
          <a:solidFill>
            <a:schemeClr val="accent6">
              <a:alpha val="87000"/>
            </a:schemeClr>
          </a:solidFill>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r>
              <a:rPr lang="en-US" dirty="0">
                <a:solidFill>
                  <a:schemeClr val="tx1"/>
                </a:solidFill>
              </a:rPr>
              <a:t>Very limited in identifying:</a:t>
            </a:r>
          </a:p>
          <a:p>
            <a:pPr marL="285750" indent="-285750">
              <a:buFont typeface="Arial" panose="020B0604020202020204" pitchFamily="34" charset="0"/>
              <a:buChar char="•"/>
            </a:pPr>
            <a:r>
              <a:rPr lang="en-US" dirty="0">
                <a:solidFill>
                  <a:schemeClr val="tx1"/>
                </a:solidFill>
              </a:rPr>
              <a:t>Detection method</a:t>
            </a:r>
          </a:p>
          <a:p>
            <a:pPr marL="285750" indent="-285750">
              <a:buFont typeface="Arial" panose="020B0604020202020204" pitchFamily="34" charset="0"/>
              <a:buChar char="•"/>
            </a:pPr>
            <a:r>
              <a:rPr lang="en-US" dirty="0">
                <a:solidFill>
                  <a:schemeClr val="tx1"/>
                </a:solidFill>
              </a:rPr>
              <a:t>Safeguards</a:t>
            </a:r>
          </a:p>
          <a:p>
            <a:pPr marL="285750" indent="-285750">
              <a:buFont typeface="Arial" panose="020B0604020202020204" pitchFamily="34" charset="0"/>
              <a:buChar char="•"/>
            </a:pPr>
            <a:r>
              <a:rPr lang="en-US" dirty="0">
                <a:solidFill>
                  <a:schemeClr val="tx1"/>
                </a:solidFill>
              </a:rPr>
              <a:t>Consequences</a:t>
            </a:r>
          </a:p>
          <a:p>
            <a:pPr marL="285750" indent="-285750">
              <a:buFont typeface="Arial" panose="020B0604020202020204" pitchFamily="34" charset="0"/>
              <a:buChar char="•"/>
            </a:pPr>
            <a:r>
              <a:rPr lang="en-US" dirty="0">
                <a:solidFill>
                  <a:schemeClr val="tx1"/>
                </a:solidFill>
              </a:rPr>
              <a:t>Safety and health effects of failure of controls</a:t>
            </a:r>
          </a:p>
          <a:p>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223740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2771">
                                            <p:txEl>
                                              <p:pRg st="2" end="2"/>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32771">
                                            <p:txEl>
                                              <p:pRg st="3" end="3"/>
                                            </p:txEl>
                                          </p:spTgt>
                                        </p:tgtEl>
                                        <p:attrNameLst>
                                          <p:attrName>style.visibility</p:attrName>
                                        </p:attrNameLst>
                                      </p:cBhvr>
                                      <p:to>
                                        <p:strVal val="visible"/>
                                      </p:to>
                                    </p:set>
                                    <p:animEffect transition="in" filter="fade">
                                      <p:cBhvr>
                                        <p:cTn id="18" dur="500"/>
                                        <p:tgtEl>
                                          <p:spTgt spid="3277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Methodology: What-If/Checklist</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8229600" cy="3429000"/>
          </a:xfrm>
        </p:spPr>
        <p:txBody>
          <a:bodyPr/>
          <a:lstStyle/>
          <a:p>
            <a:r>
              <a:rPr lang="en-US" sz="2300" dirty="0"/>
              <a:t>Less structured than other methods</a:t>
            </a:r>
          </a:p>
          <a:p>
            <a:r>
              <a:rPr lang="en-US" sz="2300" dirty="0"/>
              <a:t>Works well for brainstorming</a:t>
            </a:r>
          </a:p>
          <a:p>
            <a:r>
              <a:rPr lang="en-US" sz="2300" dirty="0"/>
              <a:t>What-if/checklists may be available for certain industries.</a:t>
            </a:r>
          </a:p>
          <a:p>
            <a:pPr lvl="1"/>
            <a:r>
              <a:rPr lang="en-US" sz="1900" dirty="0"/>
              <a:t>If used, questions should be site-specific and appropriately complex</a:t>
            </a:r>
          </a:p>
          <a:p>
            <a:endParaRPr lang="en-US" sz="2300" dirty="0"/>
          </a:p>
        </p:txBody>
      </p:sp>
      <p:pic>
        <p:nvPicPr>
          <p:cNvPr id="12" name="Graphic 11" descr="Clipboard Partially Checked outline">
            <a:extLst>
              <a:ext uri="{FF2B5EF4-FFF2-40B4-BE49-F238E27FC236}">
                <a16:creationId xmlns:a16="http://schemas.microsoft.com/office/drawing/2014/main" id="{295C72F7-E57E-4F88-896F-C0CAF8CF85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8050" y="2609850"/>
            <a:ext cx="2247900" cy="2247900"/>
          </a:xfrm>
          <a:prstGeom prst="rect">
            <a:avLst/>
          </a:prstGeom>
        </p:spPr>
      </p:pic>
    </p:spTree>
    <p:extLst>
      <p:ext uri="{BB962C8B-B14F-4D97-AF65-F5344CB8AC3E}">
        <p14:creationId xmlns:p14="http://schemas.microsoft.com/office/powerpoint/2010/main" val="69687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a:solidFill>
            <a:schemeClr val="bg1"/>
          </a:solidFill>
        </p:spPr>
        <p:txBody>
          <a:bodyPr>
            <a:normAutofit fontScale="90000"/>
          </a:bodyPr>
          <a:lstStyle/>
          <a:p>
            <a:pPr>
              <a:defRPr/>
            </a:pPr>
            <a:r>
              <a:rPr lang="en-US" dirty="0">
                <a:solidFill>
                  <a:srgbClr val="0052A0"/>
                </a:solidFill>
              </a:rPr>
              <a:t>Session Agenda</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Introduction and Overview</a:t>
            </a:r>
          </a:p>
          <a:p>
            <a:r>
              <a:rPr lang="en-US" altLang="en-US" dirty="0"/>
              <a:t>Regulatory Requirements</a:t>
            </a:r>
          </a:p>
          <a:p>
            <a:r>
              <a:rPr lang="en-US" altLang="en-US" dirty="0"/>
              <a:t>Methodologies</a:t>
            </a:r>
          </a:p>
          <a:p>
            <a:r>
              <a:rPr lang="en-US" altLang="en-US" dirty="0"/>
              <a:t>PHA Team</a:t>
            </a:r>
          </a:p>
          <a:p>
            <a:r>
              <a:rPr lang="en-US" altLang="en-US" dirty="0"/>
              <a:t>Items to Address in PHA</a:t>
            </a:r>
          </a:p>
          <a:p>
            <a:pPr marL="392113" lvl="1" indent="0">
              <a:buNone/>
            </a:pPr>
            <a:endParaRPr lang="en-US" altLang="en-US" dirty="0"/>
          </a:p>
          <a:p>
            <a:pPr lvl="1"/>
            <a:endParaRPr lang="en-US" altLang="en-US" dirty="0"/>
          </a:p>
          <a:p>
            <a:pPr lvl="1"/>
            <a:endParaRPr lang="en-US" altLang="en-US" dirty="0"/>
          </a:p>
        </p:txBody>
      </p:sp>
      <p:pic>
        <p:nvPicPr>
          <p:cNvPr id="6" name="Picture 11" descr="A close up of a logo&#10;&#10;Description generated with high confidence">
            <a:extLst>
              <a:ext uri="{FF2B5EF4-FFF2-40B4-BE49-F238E27FC236}">
                <a16:creationId xmlns:a16="http://schemas.microsoft.com/office/drawing/2014/main" id="{CC99FA57-D2DC-4E9B-86D5-E82D3B002D5C}"/>
              </a:ext>
            </a:extLst>
          </p:cNvPr>
          <p:cNvPicPr>
            <a:picLocks noChangeAspect="1"/>
          </p:cNvPicPr>
          <p:nvPr/>
        </p:nvPicPr>
        <p:blipFill>
          <a:blip r:embed="rId3"/>
          <a:stretch>
            <a:fillRect/>
          </a:stretch>
        </p:blipFill>
        <p:spPr>
          <a:xfrm>
            <a:off x="8205264" y="107950"/>
            <a:ext cx="768873" cy="7052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Methodology: What-If/Checklist</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2438400" cy="3429000"/>
          </a:xfrm>
        </p:spPr>
        <p:txBody>
          <a:bodyPr/>
          <a:lstStyle/>
          <a:p>
            <a:r>
              <a:rPr lang="en-US" sz="2300" dirty="0"/>
              <a:t>Easy to understand</a:t>
            </a:r>
          </a:p>
          <a:p>
            <a:r>
              <a:rPr lang="en-US" sz="2300" dirty="0"/>
              <a:t>Less time and effort</a:t>
            </a:r>
          </a:p>
          <a:p>
            <a:r>
              <a:rPr lang="en-US" sz="2300" dirty="0"/>
              <a:t>Results are dependent on experience and thoroughness </a:t>
            </a:r>
          </a:p>
        </p:txBody>
      </p:sp>
      <p:sp>
        <p:nvSpPr>
          <p:cNvPr id="3" name="Rectangle 2">
            <a:extLst>
              <a:ext uri="{FF2B5EF4-FFF2-40B4-BE49-F238E27FC236}">
                <a16:creationId xmlns:a16="http://schemas.microsoft.com/office/drawing/2014/main" id="{051634B0-9493-47D6-9AF5-E7730801C4E9}"/>
              </a:ext>
            </a:extLst>
          </p:cNvPr>
          <p:cNvSpPr/>
          <p:nvPr/>
        </p:nvSpPr>
        <p:spPr>
          <a:xfrm>
            <a:off x="533400" y="1085850"/>
            <a:ext cx="2209800" cy="148590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076C631-121E-4417-8611-5E2117F4E1AB}"/>
              </a:ext>
            </a:extLst>
          </p:cNvPr>
          <p:cNvSpPr/>
          <p:nvPr/>
        </p:nvSpPr>
        <p:spPr>
          <a:xfrm>
            <a:off x="533400" y="2647950"/>
            <a:ext cx="2362200" cy="140970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5C40233-F664-4B3E-A771-F04458EF8B11}"/>
              </a:ext>
            </a:extLst>
          </p:cNvPr>
          <p:cNvPicPr>
            <a:picLocks noChangeAspect="1"/>
          </p:cNvPicPr>
          <p:nvPr/>
        </p:nvPicPr>
        <p:blipFill>
          <a:blip r:embed="rId3"/>
          <a:stretch>
            <a:fillRect/>
          </a:stretch>
        </p:blipFill>
        <p:spPr>
          <a:xfrm>
            <a:off x="2971800" y="1089660"/>
            <a:ext cx="6023039" cy="3554730"/>
          </a:xfrm>
          <a:prstGeom prst="rect">
            <a:avLst/>
          </a:prstGeom>
        </p:spPr>
      </p:pic>
      <p:sp>
        <p:nvSpPr>
          <p:cNvPr id="10" name="Rectangle 9">
            <a:extLst>
              <a:ext uri="{FF2B5EF4-FFF2-40B4-BE49-F238E27FC236}">
                <a16:creationId xmlns:a16="http://schemas.microsoft.com/office/drawing/2014/main" id="{C10525B8-82CF-43B7-A9E7-4F613BEB2B12}"/>
              </a:ext>
            </a:extLst>
          </p:cNvPr>
          <p:cNvSpPr/>
          <p:nvPr/>
        </p:nvSpPr>
        <p:spPr>
          <a:xfrm>
            <a:off x="2971800" y="3257550"/>
            <a:ext cx="2438400" cy="1028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tx1"/>
                </a:solidFill>
              </a:rPr>
              <a:t>Covers hazards and consequence of failure</a:t>
            </a:r>
          </a:p>
        </p:txBody>
      </p:sp>
      <p:sp>
        <p:nvSpPr>
          <p:cNvPr id="11" name="Rectangle 10">
            <a:extLst>
              <a:ext uri="{FF2B5EF4-FFF2-40B4-BE49-F238E27FC236}">
                <a16:creationId xmlns:a16="http://schemas.microsoft.com/office/drawing/2014/main" id="{A3A83297-9251-4535-A787-08E5D8266E08}"/>
              </a:ext>
            </a:extLst>
          </p:cNvPr>
          <p:cNvSpPr/>
          <p:nvPr/>
        </p:nvSpPr>
        <p:spPr>
          <a:xfrm>
            <a:off x="5539740" y="3261360"/>
            <a:ext cx="1242060" cy="1028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tx1"/>
                </a:solidFill>
              </a:rPr>
              <a:t>Safeguards and control methods</a:t>
            </a:r>
          </a:p>
        </p:txBody>
      </p:sp>
    </p:spTree>
    <p:extLst>
      <p:ext uri="{BB962C8B-B14F-4D97-AF65-F5344CB8AC3E}">
        <p14:creationId xmlns:p14="http://schemas.microsoft.com/office/powerpoint/2010/main" val="169875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2771">
                                            <p:txEl>
                                              <p:pRg st="2" end="2"/>
                                            </p:txEl>
                                          </p:spTgt>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Methodology: HazOp</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8229600" cy="3429000"/>
          </a:xfrm>
        </p:spPr>
        <p:txBody>
          <a:bodyPr/>
          <a:lstStyle/>
          <a:p>
            <a:r>
              <a:rPr lang="en-US" sz="2300" dirty="0"/>
              <a:t>HazOp studies are intended to identify system design and operational features that could lead to a chemical release. </a:t>
            </a:r>
          </a:p>
          <a:p>
            <a:r>
              <a:rPr lang="en-US" sz="2300" dirty="0"/>
              <a:t>Systematic review of the design, operation, and maintenance of a process using a Guide-word Deviation Matrix.</a:t>
            </a:r>
          </a:p>
        </p:txBody>
      </p:sp>
      <p:pic>
        <p:nvPicPr>
          <p:cNvPr id="5" name="Graphic 4" descr="Workflow outline">
            <a:extLst>
              <a:ext uri="{FF2B5EF4-FFF2-40B4-BE49-F238E27FC236}">
                <a16:creationId xmlns:a16="http://schemas.microsoft.com/office/drawing/2014/main" id="{F69B7995-E917-4E04-B311-EB11BFFBB5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81400" y="2533650"/>
            <a:ext cx="1981200" cy="1981200"/>
          </a:xfrm>
          <a:prstGeom prst="rect">
            <a:avLst/>
          </a:prstGeom>
        </p:spPr>
      </p:pic>
    </p:spTree>
    <p:extLst>
      <p:ext uri="{BB962C8B-B14F-4D97-AF65-F5344CB8AC3E}">
        <p14:creationId xmlns:p14="http://schemas.microsoft.com/office/powerpoint/2010/main" val="1444268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Methodology: HazOp</a:t>
            </a:r>
          </a:p>
        </p:txBody>
      </p:sp>
      <p:graphicFrame>
        <p:nvGraphicFramePr>
          <p:cNvPr id="9" name="Table 8">
            <a:extLst>
              <a:ext uri="{FF2B5EF4-FFF2-40B4-BE49-F238E27FC236}">
                <a16:creationId xmlns:a16="http://schemas.microsoft.com/office/drawing/2014/main" id="{2FA14096-52FD-44F5-BAB9-77A4E58B0153}"/>
              </a:ext>
            </a:extLst>
          </p:cNvPr>
          <p:cNvGraphicFramePr>
            <a:graphicFrameLocks noGrp="1"/>
          </p:cNvGraphicFramePr>
          <p:nvPr>
            <p:extLst>
              <p:ext uri="{D42A27DB-BD31-4B8C-83A1-F6EECF244321}">
                <p14:modId xmlns:p14="http://schemas.microsoft.com/office/powerpoint/2010/main" val="2807820040"/>
              </p:ext>
            </p:extLst>
          </p:nvPr>
        </p:nvGraphicFramePr>
        <p:xfrm>
          <a:off x="1120774" y="1012429"/>
          <a:ext cx="6902451" cy="3766514"/>
        </p:xfrm>
        <a:graphic>
          <a:graphicData uri="http://schemas.openxmlformats.org/drawingml/2006/table">
            <a:tbl>
              <a:tblPr>
                <a:tableStyleId>{5C22544A-7EE6-4342-B048-85BDC9FD1C3A}</a:tableStyleId>
              </a:tblPr>
              <a:tblGrid>
                <a:gridCol w="1057010">
                  <a:extLst>
                    <a:ext uri="{9D8B030D-6E8A-4147-A177-3AD203B41FA5}">
                      <a16:colId xmlns:a16="http://schemas.microsoft.com/office/drawing/2014/main" val="3226770010"/>
                    </a:ext>
                  </a:extLst>
                </a:gridCol>
                <a:gridCol w="820093">
                  <a:extLst>
                    <a:ext uri="{9D8B030D-6E8A-4147-A177-3AD203B41FA5}">
                      <a16:colId xmlns:a16="http://schemas.microsoft.com/office/drawing/2014/main" val="2185045132"/>
                    </a:ext>
                  </a:extLst>
                </a:gridCol>
                <a:gridCol w="865653">
                  <a:extLst>
                    <a:ext uri="{9D8B030D-6E8A-4147-A177-3AD203B41FA5}">
                      <a16:colId xmlns:a16="http://schemas.microsoft.com/office/drawing/2014/main" val="1386896702"/>
                    </a:ext>
                  </a:extLst>
                </a:gridCol>
                <a:gridCol w="683411">
                  <a:extLst>
                    <a:ext uri="{9D8B030D-6E8A-4147-A177-3AD203B41FA5}">
                      <a16:colId xmlns:a16="http://schemas.microsoft.com/office/drawing/2014/main" val="1421158806"/>
                    </a:ext>
                  </a:extLst>
                </a:gridCol>
                <a:gridCol w="820093">
                  <a:extLst>
                    <a:ext uri="{9D8B030D-6E8A-4147-A177-3AD203B41FA5}">
                      <a16:colId xmlns:a16="http://schemas.microsoft.com/office/drawing/2014/main" val="1381574144"/>
                    </a:ext>
                  </a:extLst>
                </a:gridCol>
                <a:gridCol w="911215">
                  <a:extLst>
                    <a:ext uri="{9D8B030D-6E8A-4147-A177-3AD203B41FA5}">
                      <a16:colId xmlns:a16="http://schemas.microsoft.com/office/drawing/2014/main" val="2854865417"/>
                    </a:ext>
                  </a:extLst>
                </a:gridCol>
                <a:gridCol w="920567">
                  <a:extLst>
                    <a:ext uri="{9D8B030D-6E8A-4147-A177-3AD203B41FA5}">
                      <a16:colId xmlns:a16="http://schemas.microsoft.com/office/drawing/2014/main" val="4193685551"/>
                    </a:ext>
                  </a:extLst>
                </a:gridCol>
                <a:gridCol w="824409">
                  <a:extLst>
                    <a:ext uri="{9D8B030D-6E8A-4147-A177-3AD203B41FA5}">
                      <a16:colId xmlns:a16="http://schemas.microsoft.com/office/drawing/2014/main" val="1370849698"/>
                    </a:ext>
                  </a:extLst>
                </a:gridCol>
              </a:tblGrid>
              <a:tr h="252555">
                <a:tc gridSpan="8">
                  <a:txBody>
                    <a:bodyPr/>
                    <a:lstStyle/>
                    <a:p>
                      <a:pPr marL="0" marR="0" algn="ctr">
                        <a:spcBef>
                          <a:spcPts val="300"/>
                        </a:spcBef>
                        <a:spcAft>
                          <a:spcPts val="0"/>
                        </a:spcAft>
                        <a:tabLst>
                          <a:tab pos="-457200" algn="l"/>
                        </a:tabLst>
                      </a:pPr>
                      <a:r>
                        <a:rPr lang="en-US" sz="1100" spc="-10" dirty="0">
                          <a:effectLst/>
                        </a:rPr>
                        <a:t> </a:t>
                      </a:r>
                      <a:r>
                        <a:rPr lang="en-US" sz="1500" b="1" spc="-10" dirty="0">
                          <a:effectLst/>
                        </a:rPr>
                        <a:t>Guideword Deviation Matrix</a:t>
                      </a:r>
                      <a:endParaRPr lang="en-US" sz="1000" b="1" dirty="0">
                        <a:effectLst/>
                        <a:latin typeface="Times New Roman" panose="02020603050405020304" pitchFamily="18" charset="0"/>
                      </a:endParaRPr>
                    </a:p>
                  </a:txBody>
                  <a:tcPr marL="85245" marR="85245" marT="42622" marB="42622"/>
                </a:tc>
                <a:tc hMerge="1">
                  <a:txBody>
                    <a:bodyPr/>
                    <a:lstStyle/>
                    <a:p>
                      <a:pPr marL="0" marR="0" algn="ctr">
                        <a:spcBef>
                          <a:spcPts val="600"/>
                        </a:spcBef>
                        <a:spcAft>
                          <a:spcPts val="0"/>
                        </a:spcAft>
                        <a:tabLst>
                          <a:tab pos="-457200" algn="l"/>
                        </a:tabLst>
                      </a:pPr>
                      <a:r>
                        <a:rPr lang="en-US" sz="1600" b="1" spc="-10" dirty="0">
                          <a:effectLst/>
                        </a:rPr>
                        <a:t>Guideword Deviation Matrix</a:t>
                      </a:r>
                      <a:endParaRPr lang="en-US" sz="1050" b="1" dirty="0">
                        <a:effectLst/>
                        <a:latin typeface="Times New Roman" panose="02020603050405020304" pitchFamily="18" charset="0"/>
                        <a:ea typeface="Times New Roman" panose="02020603050405020304" pitchFamily="18" charset="0"/>
                      </a:endParaRPr>
                    </a:p>
                  </a:txBody>
                  <a:tcPr marL="53233" marR="53233"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3474503"/>
                  </a:ext>
                </a:extLst>
              </a:tr>
              <a:tr h="392072">
                <a:tc>
                  <a:txBody>
                    <a:bodyPr/>
                    <a:lstStyle/>
                    <a:p>
                      <a:pPr marL="0" marR="0">
                        <a:spcBef>
                          <a:spcPts val="0"/>
                        </a:spcBef>
                        <a:spcAft>
                          <a:spcPts val="0"/>
                        </a:spcAft>
                        <a:tabLst>
                          <a:tab pos="-457200" algn="l"/>
                        </a:tabLst>
                      </a:pPr>
                      <a:r>
                        <a:rPr lang="en-US" sz="1100" b="1" spc="-10" dirty="0">
                          <a:effectLst/>
                        </a:rPr>
                        <a:t>Design Parameters</a:t>
                      </a:r>
                      <a:endParaRPr lang="en-US" sz="800" b="1" dirty="0">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100" b="1" spc="-10" dirty="0">
                          <a:solidFill>
                            <a:schemeClr val="tx1"/>
                          </a:solidFill>
                          <a:effectLst/>
                        </a:rPr>
                        <a:t>More</a:t>
                      </a:r>
                      <a:endParaRPr lang="en-US" sz="800" b="1" dirty="0">
                        <a:solidFill>
                          <a:schemeClr val="tx1"/>
                        </a:solidFill>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100" b="1" spc="-10" dirty="0">
                          <a:solidFill>
                            <a:schemeClr val="tx1"/>
                          </a:solidFill>
                          <a:effectLst/>
                        </a:rPr>
                        <a:t>Less</a:t>
                      </a:r>
                      <a:endParaRPr lang="en-US" sz="800" b="1" dirty="0">
                        <a:solidFill>
                          <a:schemeClr val="tx1"/>
                        </a:solidFill>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100" b="1" spc="-10" dirty="0">
                          <a:solidFill>
                            <a:schemeClr val="tx1"/>
                          </a:solidFill>
                          <a:effectLst/>
                        </a:rPr>
                        <a:t>None</a:t>
                      </a:r>
                      <a:endParaRPr lang="en-US" sz="800" b="1" dirty="0">
                        <a:solidFill>
                          <a:schemeClr val="tx1"/>
                        </a:solidFill>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100" b="1" spc="-10" dirty="0">
                          <a:solidFill>
                            <a:schemeClr val="tx1"/>
                          </a:solidFill>
                          <a:effectLst/>
                        </a:rPr>
                        <a:t>Reverse</a:t>
                      </a:r>
                      <a:endParaRPr lang="en-US" sz="800" b="1" dirty="0">
                        <a:solidFill>
                          <a:schemeClr val="tx1"/>
                        </a:solidFill>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100" b="1" spc="-10" dirty="0">
                          <a:solidFill>
                            <a:schemeClr val="tx1"/>
                          </a:solidFill>
                          <a:effectLst/>
                        </a:rPr>
                        <a:t>Part of</a:t>
                      </a:r>
                      <a:endParaRPr lang="en-US" sz="800" b="1" dirty="0">
                        <a:solidFill>
                          <a:schemeClr val="tx1"/>
                        </a:solidFill>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100" b="1" spc="-10" dirty="0">
                          <a:solidFill>
                            <a:schemeClr val="tx1"/>
                          </a:solidFill>
                          <a:effectLst/>
                        </a:rPr>
                        <a:t>As well as</a:t>
                      </a:r>
                      <a:endParaRPr lang="en-US" sz="800" b="1" dirty="0">
                        <a:solidFill>
                          <a:schemeClr val="tx1"/>
                        </a:solidFill>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100" b="1" spc="-10" dirty="0">
                          <a:solidFill>
                            <a:schemeClr val="tx1"/>
                          </a:solidFill>
                          <a:effectLst/>
                        </a:rPr>
                        <a:t>Other  than</a:t>
                      </a:r>
                      <a:endParaRPr lang="en-US" sz="800" b="1" dirty="0">
                        <a:solidFill>
                          <a:schemeClr val="tx1"/>
                        </a:solidFill>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extLst>
                  <a:ext uri="{0D108BD9-81ED-4DB2-BD59-A6C34878D82A}">
                    <a16:rowId xmlns:a16="http://schemas.microsoft.com/office/drawing/2014/main" val="2865851843"/>
                  </a:ext>
                </a:extLst>
              </a:tr>
              <a:tr h="347263">
                <a:tc>
                  <a:txBody>
                    <a:bodyPr/>
                    <a:lstStyle/>
                    <a:p>
                      <a:pPr marL="0" marR="0">
                        <a:spcBef>
                          <a:spcPts val="0"/>
                        </a:spcBef>
                        <a:spcAft>
                          <a:spcPts val="0"/>
                        </a:spcAft>
                        <a:tabLst>
                          <a:tab pos="-457200" algn="l"/>
                        </a:tabLst>
                      </a:pPr>
                      <a:r>
                        <a:rPr lang="en-US" sz="1100" b="1" spc="-10" dirty="0">
                          <a:effectLst/>
                        </a:rPr>
                        <a:t>Flow</a:t>
                      </a:r>
                      <a:endParaRPr lang="en-US" sz="800" b="1" dirty="0">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000" spc="-10" dirty="0">
                          <a:effectLst/>
                        </a:rPr>
                        <a:t>High flow</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Low flow</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No flow</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Back flow</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Wrong concentration</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Contaminants</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Wrong materials</a:t>
                      </a:r>
                      <a:endParaRPr lang="en-US" sz="800" dirty="0">
                        <a:effectLst/>
                        <a:latin typeface="Times New Roman" panose="02020603050405020304" pitchFamily="18" charset="0"/>
                        <a:ea typeface="Times New Roman" panose="02020603050405020304" pitchFamily="18" charset="0"/>
                      </a:endParaRPr>
                    </a:p>
                  </a:txBody>
                  <a:tcPr marL="49626" marR="49626" marT="0" marB="0"/>
                </a:tc>
                <a:extLst>
                  <a:ext uri="{0D108BD9-81ED-4DB2-BD59-A6C34878D82A}">
                    <a16:rowId xmlns:a16="http://schemas.microsoft.com/office/drawing/2014/main" val="2442889970"/>
                  </a:ext>
                </a:extLst>
              </a:tr>
              <a:tr h="347263">
                <a:tc>
                  <a:txBody>
                    <a:bodyPr/>
                    <a:lstStyle/>
                    <a:p>
                      <a:pPr marL="0" marR="0">
                        <a:spcBef>
                          <a:spcPts val="0"/>
                        </a:spcBef>
                        <a:spcAft>
                          <a:spcPts val="0"/>
                        </a:spcAft>
                        <a:tabLst>
                          <a:tab pos="-457200" algn="l"/>
                        </a:tabLst>
                      </a:pPr>
                      <a:r>
                        <a:rPr lang="en-US" sz="1100" b="1" spc="-10" dirty="0">
                          <a:effectLst/>
                        </a:rPr>
                        <a:t>Pressure</a:t>
                      </a:r>
                      <a:endParaRPr lang="en-US" sz="800" b="1" dirty="0">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000" spc="-10" dirty="0">
                          <a:effectLst/>
                        </a:rPr>
                        <a:t>High pressure</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Low pressure</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Vacuum</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extLst>
                  <a:ext uri="{0D108BD9-81ED-4DB2-BD59-A6C34878D82A}">
                    <a16:rowId xmlns:a16="http://schemas.microsoft.com/office/drawing/2014/main" val="2739719974"/>
                  </a:ext>
                </a:extLst>
              </a:tr>
              <a:tr h="347263">
                <a:tc>
                  <a:txBody>
                    <a:bodyPr/>
                    <a:lstStyle/>
                    <a:p>
                      <a:pPr marL="0" marR="0">
                        <a:spcBef>
                          <a:spcPts val="0"/>
                        </a:spcBef>
                        <a:spcAft>
                          <a:spcPts val="0"/>
                        </a:spcAft>
                        <a:tabLst>
                          <a:tab pos="-457200" algn="l"/>
                        </a:tabLst>
                      </a:pPr>
                      <a:r>
                        <a:rPr lang="en-US" sz="1100" b="1" spc="-10" dirty="0">
                          <a:effectLst/>
                        </a:rPr>
                        <a:t>Temperature</a:t>
                      </a:r>
                      <a:endParaRPr lang="en-US" sz="800" b="1" dirty="0">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000" spc="-10" dirty="0">
                          <a:effectLst/>
                        </a:rPr>
                        <a:t>High temperature</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Low temperature</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extLst>
                  <a:ext uri="{0D108BD9-81ED-4DB2-BD59-A6C34878D82A}">
                    <a16:rowId xmlns:a16="http://schemas.microsoft.com/office/drawing/2014/main" val="1442767669"/>
                  </a:ext>
                </a:extLst>
              </a:tr>
              <a:tr h="638140">
                <a:tc>
                  <a:txBody>
                    <a:bodyPr/>
                    <a:lstStyle/>
                    <a:p>
                      <a:pPr marL="0" marR="0">
                        <a:spcBef>
                          <a:spcPts val="0"/>
                        </a:spcBef>
                        <a:spcAft>
                          <a:spcPts val="0"/>
                        </a:spcAft>
                        <a:tabLst>
                          <a:tab pos="-457200" algn="l"/>
                        </a:tabLst>
                      </a:pPr>
                      <a:r>
                        <a:rPr lang="en-US" sz="1100" b="1" spc="-10" dirty="0">
                          <a:effectLst/>
                        </a:rPr>
                        <a:t>Mixing</a:t>
                      </a:r>
                      <a:endParaRPr lang="en-US" sz="800" b="1" dirty="0">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000" spc="-10" dirty="0">
                          <a:effectLst/>
                        </a:rPr>
                        <a:t>Excessive mixing</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Poor mixing</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No mixing</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Foaming</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extLst>
                  <a:ext uri="{0D108BD9-81ED-4DB2-BD59-A6C34878D82A}">
                    <a16:rowId xmlns:a16="http://schemas.microsoft.com/office/drawing/2014/main" val="1495007878"/>
                  </a:ext>
                </a:extLst>
              </a:tr>
              <a:tr h="316474">
                <a:tc>
                  <a:txBody>
                    <a:bodyPr/>
                    <a:lstStyle/>
                    <a:p>
                      <a:pPr marL="0" marR="0">
                        <a:spcBef>
                          <a:spcPts val="0"/>
                        </a:spcBef>
                        <a:spcAft>
                          <a:spcPts val="0"/>
                        </a:spcAft>
                        <a:tabLst>
                          <a:tab pos="-457200" algn="l"/>
                        </a:tabLst>
                      </a:pPr>
                      <a:r>
                        <a:rPr lang="en-US" sz="1100" b="1" spc="-10" dirty="0">
                          <a:effectLst/>
                        </a:rPr>
                        <a:t>Level</a:t>
                      </a:r>
                      <a:endParaRPr lang="en-US" sz="800" b="1" dirty="0">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000" spc="-10" dirty="0">
                          <a:effectLst/>
                        </a:rPr>
                        <a:t>High level</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Low level</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No level</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extLst>
                  <a:ext uri="{0D108BD9-81ED-4DB2-BD59-A6C34878D82A}">
                    <a16:rowId xmlns:a16="http://schemas.microsoft.com/office/drawing/2014/main" val="107918611"/>
                  </a:ext>
                </a:extLst>
              </a:tr>
              <a:tr h="347263">
                <a:tc>
                  <a:txBody>
                    <a:bodyPr/>
                    <a:lstStyle/>
                    <a:p>
                      <a:pPr marL="0" marR="0">
                        <a:spcBef>
                          <a:spcPts val="0"/>
                        </a:spcBef>
                        <a:spcAft>
                          <a:spcPts val="0"/>
                        </a:spcAft>
                        <a:tabLst>
                          <a:tab pos="-457200" algn="l"/>
                        </a:tabLst>
                      </a:pPr>
                      <a:r>
                        <a:rPr lang="en-US" sz="1100" b="1" spc="-10" dirty="0">
                          <a:effectLst/>
                        </a:rPr>
                        <a:t>Reaction</a:t>
                      </a:r>
                      <a:endParaRPr lang="en-US" sz="800" b="1" dirty="0">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000" spc="-10" dirty="0">
                          <a:effectLst/>
                        </a:rPr>
                        <a:t>High reaction rate</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Low reaction rate</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No reaction</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Reverse reaction</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Incomplete reaction</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Side reactions</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Wrong reactions</a:t>
                      </a:r>
                      <a:endParaRPr lang="en-US" sz="800" dirty="0">
                        <a:effectLst/>
                        <a:latin typeface="Times New Roman" panose="02020603050405020304" pitchFamily="18" charset="0"/>
                        <a:ea typeface="Times New Roman" panose="02020603050405020304" pitchFamily="18" charset="0"/>
                      </a:endParaRPr>
                    </a:p>
                  </a:txBody>
                  <a:tcPr marL="49626" marR="49626" marT="0" marB="0"/>
                </a:tc>
                <a:extLst>
                  <a:ext uri="{0D108BD9-81ED-4DB2-BD59-A6C34878D82A}">
                    <a16:rowId xmlns:a16="http://schemas.microsoft.com/office/drawing/2014/main" val="2596418409"/>
                  </a:ext>
                </a:extLst>
              </a:tr>
              <a:tr h="196037">
                <a:tc>
                  <a:txBody>
                    <a:bodyPr/>
                    <a:lstStyle/>
                    <a:p>
                      <a:pPr marL="0" marR="0">
                        <a:spcBef>
                          <a:spcPts val="0"/>
                        </a:spcBef>
                        <a:spcAft>
                          <a:spcPts val="0"/>
                        </a:spcAft>
                        <a:tabLst>
                          <a:tab pos="-457200" algn="l"/>
                        </a:tabLst>
                      </a:pPr>
                      <a:r>
                        <a:rPr lang="en-US" sz="1100" b="1" spc="-10" dirty="0">
                          <a:effectLst/>
                        </a:rPr>
                        <a:t>Time</a:t>
                      </a:r>
                      <a:endParaRPr lang="en-US" sz="800" b="1" dirty="0">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000" spc="-10" dirty="0">
                          <a:effectLst/>
                        </a:rPr>
                        <a:t>Too long</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Too short</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 </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Wrong time</a:t>
                      </a:r>
                      <a:endParaRPr lang="en-US" sz="800" dirty="0">
                        <a:effectLst/>
                        <a:latin typeface="Times New Roman" panose="02020603050405020304" pitchFamily="18" charset="0"/>
                        <a:ea typeface="Times New Roman" panose="02020603050405020304" pitchFamily="18" charset="0"/>
                      </a:endParaRPr>
                    </a:p>
                  </a:txBody>
                  <a:tcPr marL="49626" marR="49626" marT="0" marB="0"/>
                </a:tc>
                <a:extLst>
                  <a:ext uri="{0D108BD9-81ED-4DB2-BD59-A6C34878D82A}">
                    <a16:rowId xmlns:a16="http://schemas.microsoft.com/office/drawing/2014/main" val="3341896816"/>
                  </a:ext>
                </a:extLst>
              </a:tr>
              <a:tr h="520895">
                <a:tc>
                  <a:txBody>
                    <a:bodyPr/>
                    <a:lstStyle/>
                    <a:p>
                      <a:pPr marL="0" marR="0">
                        <a:spcBef>
                          <a:spcPts val="0"/>
                        </a:spcBef>
                        <a:spcAft>
                          <a:spcPts val="0"/>
                        </a:spcAft>
                        <a:tabLst>
                          <a:tab pos="-457200" algn="l"/>
                        </a:tabLst>
                      </a:pPr>
                      <a:r>
                        <a:rPr lang="en-US" sz="1100" b="1" spc="-10" dirty="0">
                          <a:effectLst/>
                        </a:rPr>
                        <a:t>Sequence</a:t>
                      </a:r>
                      <a:endParaRPr lang="en-US" sz="800" b="1" dirty="0">
                        <a:effectLst/>
                        <a:latin typeface="Times New Roman" panose="02020603050405020304" pitchFamily="18" charset="0"/>
                        <a:ea typeface="Times New Roman" panose="02020603050405020304" pitchFamily="18" charset="0"/>
                      </a:endParaRPr>
                    </a:p>
                  </a:txBody>
                  <a:tcPr marL="49626" marR="49626" marT="0" marB="0">
                    <a:solidFill>
                      <a:schemeClr val="accent1">
                        <a:lumMod val="40000"/>
                        <a:lumOff val="60000"/>
                      </a:schemeClr>
                    </a:solidFill>
                  </a:tcPr>
                </a:tc>
                <a:tc>
                  <a:txBody>
                    <a:bodyPr/>
                    <a:lstStyle/>
                    <a:p>
                      <a:pPr marL="0" marR="0" algn="ctr">
                        <a:spcBef>
                          <a:spcPts val="0"/>
                        </a:spcBef>
                        <a:spcAft>
                          <a:spcPts val="0"/>
                        </a:spcAft>
                        <a:tabLst>
                          <a:tab pos="-457200" algn="l"/>
                        </a:tabLst>
                      </a:pPr>
                      <a:r>
                        <a:rPr lang="en-US" sz="1000" spc="-10" dirty="0">
                          <a:effectLst/>
                        </a:rPr>
                        <a:t>Step too late</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Step too early</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Step left out</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Steps performed backwards</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Part of step left out</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Extra action included</a:t>
                      </a:r>
                      <a:endParaRPr lang="en-US" sz="800" dirty="0">
                        <a:effectLst/>
                        <a:latin typeface="Times New Roman" panose="02020603050405020304" pitchFamily="18" charset="0"/>
                        <a:ea typeface="Times New Roman" panose="02020603050405020304" pitchFamily="18" charset="0"/>
                      </a:endParaRPr>
                    </a:p>
                  </a:txBody>
                  <a:tcPr marL="49626" marR="49626" marT="0" marB="0"/>
                </a:tc>
                <a:tc>
                  <a:txBody>
                    <a:bodyPr/>
                    <a:lstStyle/>
                    <a:p>
                      <a:pPr marL="0" marR="0" algn="ctr">
                        <a:spcBef>
                          <a:spcPts val="0"/>
                        </a:spcBef>
                        <a:spcAft>
                          <a:spcPts val="0"/>
                        </a:spcAft>
                        <a:tabLst>
                          <a:tab pos="-457200" algn="l"/>
                        </a:tabLst>
                      </a:pPr>
                      <a:r>
                        <a:rPr lang="en-US" sz="1000" spc="-10" dirty="0">
                          <a:effectLst/>
                        </a:rPr>
                        <a:t>Wrong action taken</a:t>
                      </a:r>
                      <a:endParaRPr lang="en-US" sz="800" dirty="0">
                        <a:effectLst/>
                        <a:latin typeface="Times New Roman" panose="02020603050405020304" pitchFamily="18" charset="0"/>
                        <a:ea typeface="Times New Roman" panose="02020603050405020304" pitchFamily="18" charset="0"/>
                      </a:endParaRPr>
                    </a:p>
                  </a:txBody>
                  <a:tcPr marL="49626" marR="49626" marT="0" marB="0"/>
                </a:tc>
                <a:extLst>
                  <a:ext uri="{0D108BD9-81ED-4DB2-BD59-A6C34878D82A}">
                    <a16:rowId xmlns:a16="http://schemas.microsoft.com/office/drawing/2014/main" val="2715394578"/>
                  </a:ext>
                </a:extLst>
              </a:tr>
            </a:tbl>
          </a:graphicData>
        </a:graphic>
      </p:graphicFrame>
    </p:spTree>
    <p:extLst>
      <p:ext uri="{BB962C8B-B14F-4D97-AF65-F5344CB8AC3E}">
        <p14:creationId xmlns:p14="http://schemas.microsoft.com/office/powerpoint/2010/main" val="3980517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Methodology: HazOp</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2438400" cy="3429000"/>
          </a:xfrm>
        </p:spPr>
        <p:txBody>
          <a:bodyPr/>
          <a:lstStyle/>
          <a:p>
            <a:r>
              <a:rPr lang="en-US" sz="2300" dirty="0"/>
              <a:t>Systematic approach to hazard scenarios</a:t>
            </a:r>
          </a:p>
          <a:p>
            <a:r>
              <a:rPr lang="en-US" sz="2300" dirty="0"/>
              <a:t>Node focus can miss scenarios on interactions</a:t>
            </a:r>
          </a:p>
          <a:p>
            <a:r>
              <a:rPr lang="en-US" sz="2300" dirty="0"/>
              <a:t>Significant time and effort</a:t>
            </a:r>
            <a:endParaRPr lang="en-US" sz="2400" dirty="0"/>
          </a:p>
        </p:txBody>
      </p:sp>
      <p:sp>
        <p:nvSpPr>
          <p:cNvPr id="3" name="Rectangle 2">
            <a:extLst>
              <a:ext uri="{FF2B5EF4-FFF2-40B4-BE49-F238E27FC236}">
                <a16:creationId xmlns:a16="http://schemas.microsoft.com/office/drawing/2014/main" id="{051634B0-9493-47D6-9AF5-E7730801C4E9}"/>
              </a:ext>
            </a:extLst>
          </p:cNvPr>
          <p:cNvSpPr/>
          <p:nvPr/>
        </p:nvSpPr>
        <p:spPr>
          <a:xfrm>
            <a:off x="533400" y="1085849"/>
            <a:ext cx="2209800" cy="1409701"/>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076C631-121E-4417-8611-5E2117F4E1AB}"/>
              </a:ext>
            </a:extLst>
          </p:cNvPr>
          <p:cNvSpPr/>
          <p:nvPr/>
        </p:nvSpPr>
        <p:spPr>
          <a:xfrm>
            <a:off x="533400" y="2571750"/>
            <a:ext cx="2362200" cy="186690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F7A1DAC-6101-40F2-AB56-BDBD28DAF7FA}"/>
              </a:ext>
            </a:extLst>
          </p:cNvPr>
          <p:cNvPicPr>
            <a:picLocks noChangeAspect="1"/>
          </p:cNvPicPr>
          <p:nvPr/>
        </p:nvPicPr>
        <p:blipFill>
          <a:blip r:embed="rId3"/>
          <a:stretch>
            <a:fillRect/>
          </a:stretch>
        </p:blipFill>
        <p:spPr>
          <a:xfrm>
            <a:off x="2971800" y="1047750"/>
            <a:ext cx="6016625" cy="3544811"/>
          </a:xfrm>
          <a:prstGeom prst="rect">
            <a:avLst/>
          </a:prstGeom>
        </p:spPr>
      </p:pic>
      <p:sp>
        <p:nvSpPr>
          <p:cNvPr id="8" name="Rectangle 7">
            <a:extLst>
              <a:ext uri="{FF2B5EF4-FFF2-40B4-BE49-F238E27FC236}">
                <a16:creationId xmlns:a16="http://schemas.microsoft.com/office/drawing/2014/main" id="{11D97A15-1EA7-493A-AA4E-8CED99E3FD75}"/>
              </a:ext>
            </a:extLst>
          </p:cNvPr>
          <p:cNvSpPr/>
          <p:nvPr/>
        </p:nvSpPr>
        <p:spPr>
          <a:xfrm>
            <a:off x="3101341" y="3425190"/>
            <a:ext cx="2636519" cy="1028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tx1"/>
                </a:solidFill>
              </a:rPr>
              <a:t>Covers hazards and consequence of failure</a:t>
            </a:r>
          </a:p>
        </p:txBody>
      </p:sp>
      <p:sp>
        <p:nvSpPr>
          <p:cNvPr id="9" name="Rectangle 8">
            <a:extLst>
              <a:ext uri="{FF2B5EF4-FFF2-40B4-BE49-F238E27FC236}">
                <a16:creationId xmlns:a16="http://schemas.microsoft.com/office/drawing/2014/main" id="{F0CD7613-496F-495E-9910-2A7BC0E02674}"/>
              </a:ext>
            </a:extLst>
          </p:cNvPr>
          <p:cNvSpPr/>
          <p:nvPr/>
        </p:nvSpPr>
        <p:spPr>
          <a:xfrm>
            <a:off x="5935980" y="3417570"/>
            <a:ext cx="914400" cy="1028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Safeguards</a:t>
            </a:r>
          </a:p>
        </p:txBody>
      </p:sp>
    </p:spTree>
    <p:extLst>
      <p:ext uri="{BB962C8B-B14F-4D97-AF65-F5344CB8AC3E}">
        <p14:creationId xmlns:p14="http://schemas.microsoft.com/office/powerpoint/2010/main" val="30546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771">
                                            <p:txEl>
                                              <p:pRg st="2" end="2"/>
                                            </p:txEl>
                                          </p:spTgt>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Poll Question 4</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What is your preferred PHA methodology?</a:t>
            </a:r>
          </a:p>
        </p:txBody>
      </p:sp>
      <p:pic>
        <p:nvPicPr>
          <p:cNvPr id="4" name="Picture 11" descr="A close up of a logo&#10;&#10;Description generated with high confidence">
            <a:extLst>
              <a:ext uri="{FF2B5EF4-FFF2-40B4-BE49-F238E27FC236}">
                <a16:creationId xmlns:a16="http://schemas.microsoft.com/office/drawing/2014/main" id="{75CDE7E1-C965-4987-9110-5B9EDBB324BC}"/>
              </a:ext>
            </a:extLst>
          </p:cNvPr>
          <p:cNvPicPr>
            <a:picLocks noChangeAspect="1"/>
          </p:cNvPicPr>
          <p:nvPr/>
        </p:nvPicPr>
        <p:blipFill>
          <a:blip r:embed="rId2"/>
          <a:stretch>
            <a:fillRect/>
          </a:stretch>
        </p:blipFill>
        <p:spPr>
          <a:xfrm>
            <a:off x="8205264" y="107950"/>
            <a:ext cx="768873" cy="705228"/>
          </a:xfrm>
          <a:prstGeom prst="rect">
            <a:avLst/>
          </a:prstGeom>
        </p:spPr>
      </p:pic>
      <p:grpSp>
        <p:nvGrpSpPr>
          <p:cNvPr id="6" name="Group 5">
            <a:extLst>
              <a:ext uri="{FF2B5EF4-FFF2-40B4-BE49-F238E27FC236}">
                <a16:creationId xmlns:a16="http://schemas.microsoft.com/office/drawing/2014/main" id="{E5088113-5B6A-23C4-094C-F74E75198CCE}"/>
              </a:ext>
            </a:extLst>
          </p:cNvPr>
          <p:cNvGrpSpPr/>
          <p:nvPr/>
        </p:nvGrpSpPr>
        <p:grpSpPr>
          <a:xfrm>
            <a:off x="2362200" y="1733550"/>
            <a:ext cx="3810000" cy="2721429"/>
            <a:chOff x="2590800" y="2696935"/>
            <a:chExt cx="3810000" cy="2721429"/>
          </a:xfrm>
        </p:grpSpPr>
        <p:pic>
          <p:nvPicPr>
            <p:cNvPr id="3" name="Picture 2" descr="A qr code on a blue background&#10;&#10;AI-generated content may be incorrect.">
              <a:extLst>
                <a:ext uri="{FF2B5EF4-FFF2-40B4-BE49-F238E27FC236}">
                  <a16:creationId xmlns:a16="http://schemas.microsoft.com/office/drawing/2014/main" id="{1DFF8BAD-6B67-31CC-6B05-865D05284B17}"/>
                </a:ext>
              </a:extLst>
            </p:cNvPr>
            <p:cNvPicPr>
              <a:picLocks noChangeAspect="1"/>
            </p:cNvPicPr>
            <p:nvPr/>
          </p:nvPicPr>
          <p:blipFill>
            <a:blip r:embed="rId3">
              <a:extLst>
                <a:ext uri="{28A0092B-C50C-407E-A947-70E740481C1C}">
                  <a14:useLocalDpi xmlns:a14="http://schemas.microsoft.com/office/drawing/2010/main" val="0"/>
                </a:ext>
              </a:extLst>
            </a:blip>
            <a:srcRect t="24286" b="4286"/>
            <a:stretch>
              <a:fillRect/>
            </a:stretch>
          </p:blipFill>
          <p:spPr>
            <a:xfrm>
              <a:off x="2590800" y="2696935"/>
              <a:ext cx="3810000" cy="2721429"/>
            </a:xfrm>
            <a:prstGeom prst="rect">
              <a:avLst/>
            </a:prstGeom>
          </p:spPr>
        </p:pic>
        <p:pic>
          <p:nvPicPr>
            <p:cNvPr id="5" name="Picture 4">
              <a:extLst>
                <a:ext uri="{FF2B5EF4-FFF2-40B4-BE49-F238E27FC236}">
                  <a16:creationId xmlns:a16="http://schemas.microsoft.com/office/drawing/2014/main" id="{EDB972F7-2796-4283-B60D-77CB9726307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96135" y="3196085"/>
              <a:ext cx="1814065" cy="1814065"/>
            </a:xfrm>
            <a:prstGeom prst="rect">
              <a:avLst/>
            </a:prstGeom>
          </p:spPr>
        </p:pic>
      </p:grpSp>
    </p:spTree>
    <p:extLst>
      <p:ext uri="{BB962C8B-B14F-4D97-AF65-F5344CB8AC3E}">
        <p14:creationId xmlns:p14="http://schemas.microsoft.com/office/powerpoint/2010/main" val="6230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Methodology</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dirty="0"/>
              <a:t>Coordinate with the AA (CUPA) on methodology and use one of the following</a:t>
            </a:r>
            <a:r>
              <a:rPr lang="en-US" altLang="en-US" dirty="0"/>
              <a:t>:</a:t>
            </a:r>
          </a:p>
          <a:p>
            <a:pPr lvl="1"/>
            <a:r>
              <a:rPr lang="en-US" dirty="0"/>
              <a:t>What-If</a:t>
            </a:r>
          </a:p>
          <a:p>
            <a:pPr lvl="1"/>
            <a:r>
              <a:rPr lang="en-US" dirty="0"/>
              <a:t>Checklist</a:t>
            </a:r>
          </a:p>
          <a:p>
            <a:pPr lvl="1"/>
            <a:r>
              <a:rPr lang="en-US" dirty="0"/>
              <a:t>What-If / Checklist</a:t>
            </a:r>
          </a:p>
          <a:p>
            <a:pPr lvl="1"/>
            <a:r>
              <a:rPr lang="en-US" dirty="0"/>
              <a:t>Hazard and Operability Study (HAZOP)</a:t>
            </a:r>
          </a:p>
          <a:p>
            <a:pPr lvl="1"/>
            <a:r>
              <a:rPr lang="en-US" dirty="0"/>
              <a:t>Failure Mode and Effects Analysis (FMEA)</a:t>
            </a:r>
          </a:p>
          <a:p>
            <a:pPr lvl="1"/>
            <a:r>
              <a:rPr lang="en-US" dirty="0"/>
              <a:t>Fault Tree Analysis</a:t>
            </a:r>
          </a:p>
          <a:p>
            <a:pPr lvl="1"/>
            <a:r>
              <a:rPr lang="en-US" dirty="0"/>
              <a:t>An appropriate equivalent methodology</a:t>
            </a:r>
          </a:p>
          <a:p>
            <a:pPr lvl="1"/>
            <a:endParaRPr lang="en-US" dirty="0"/>
          </a:p>
          <a:p>
            <a:endParaRPr lang="en-US" altLang="en-US"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title="Forms">
                <a:extLst>
                  <a:ext uri="{FF2B5EF4-FFF2-40B4-BE49-F238E27FC236}">
                    <a16:creationId xmlns:a16="http://schemas.microsoft.com/office/drawing/2014/main" id="{9B5343A0-AD57-FCE9-C9CF-C9AFB0953465}"/>
                  </a:ext>
                </a:extLst>
              </p:cNvPr>
              <p:cNvGraphicFramePr>
                <a:graphicFrameLocks noGrp="1"/>
              </p:cNvGraphicFramePr>
              <p:nvPr/>
            </p:nvGraphicFramePr>
            <p:xfrm>
              <a:off x="0" y="0"/>
              <a:ext cx="9144000" cy="51435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3" name="Add-in 2" title="Forms">
                <a:extLst>
                  <a:ext uri="{FF2B5EF4-FFF2-40B4-BE49-F238E27FC236}">
                    <a16:creationId xmlns:a16="http://schemas.microsoft.com/office/drawing/2014/main" id="{9B5343A0-AD57-FCE9-C9CF-C9AFB0953465}"/>
                  </a:ext>
                </a:extLst>
              </p:cNvPr>
              <p:cNvPicPr>
                <a:picLocks noGrp="1" noRot="1" noChangeAspect="1" noMove="1" noResize="1" noEditPoints="1" noAdjustHandles="1" noChangeArrowheads="1" noChangeShapeType="1"/>
              </p:cNvPicPr>
              <p:nvPr/>
            </p:nvPicPr>
            <p:blipFill>
              <a:blip r:embed="rId4"/>
              <a:stretch>
                <a:fillRect/>
              </a:stretch>
            </p:blipFill>
            <p:spPr>
              <a:xfrm>
                <a:off x="0" y="0"/>
                <a:ext cx="9144000" cy="5143500"/>
              </a:xfrm>
              <a:prstGeom prst="rect">
                <a:avLst/>
              </a:prstGeom>
            </p:spPr>
          </p:pic>
        </mc:Fallback>
      </mc:AlternateContent>
    </p:spTree>
    <p:extLst>
      <p:ext uri="{BB962C8B-B14F-4D97-AF65-F5344CB8AC3E}">
        <p14:creationId xmlns:p14="http://schemas.microsoft.com/office/powerpoint/2010/main" val="1845235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Requirements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Address findings and recommendations</a:t>
            </a:r>
          </a:p>
          <a:p>
            <a:r>
              <a:rPr lang="en-US" altLang="en-US" dirty="0"/>
              <a:t>Document resolution of recommendations</a:t>
            </a:r>
          </a:p>
          <a:p>
            <a:pPr lvl="1"/>
            <a:r>
              <a:rPr lang="en-US" altLang="en-US" dirty="0"/>
              <a:t>Action to be taken</a:t>
            </a:r>
          </a:p>
          <a:p>
            <a:pPr lvl="1"/>
            <a:r>
              <a:rPr lang="en-US" altLang="en-US" dirty="0"/>
              <a:t>Develop a written schedule (estimated completion)</a:t>
            </a:r>
          </a:p>
          <a:p>
            <a:pPr lvl="1"/>
            <a:r>
              <a:rPr lang="en-US" altLang="en-US" dirty="0"/>
              <a:t>Final resolution taken</a:t>
            </a:r>
          </a:p>
          <a:p>
            <a:pPr lvl="1"/>
            <a:r>
              <a:rPr lang="en-US" altLang="en-US" dirty="0"/>
              <a:t>Actual completion date</a:t>
            </a:r>
          </a:p>
          <a:p>
            <a:pPr lvl="1"/>
            <a:endParaRPr lang="en-US" altLang="en-US" dirty="0"/>
          </a:p>
          <a:p>
            <a:pPr lvl="1"/>
            <a:endParaRPr lang="en-US" altLang="en-US" dirty="0"/>
          </a:p>
          <a:p>
            <a:pPr lvl="1"/>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2"/>
          <a:stretch>
            <a:fillRect/>
          </a:stretch>
        </p:blipFill>
        <p:spPr>
          <a:xfrm>
            <a:off x="8205264" y="107950"/>
            <a:ext cx="768873" cy="705228"/>
          </a:xfrm>
          <a:prstGeom prst="rect">
            <a:avLst/>
          </a:prstGeom>
        </p:spPr>
      </p:pic>
    </p:spTree>
    <p:extLst>
      <p:ext uri="{BB962C8B-B14F-4D97-AF65-F5344CB8AC3E}">
        <p14:creationId xmlns:p14="http://schemas.microsoft.com/office/powerpoint/2010/main" val="2538523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Requirements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pPr lvl="1"/>
            <a:endParaRPr lang="en-US" altLang="en-US" dirty="0"/>
          </a:p>
          <a:p>
            <a:pPr lvl="1"/>
            <a:endParaRPr lang="en-US" altLang="en-US" dirty="0"/>
          </a:p>
          <a:p>
            <a:pPr lvl="1"/>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2"/>
          <a:stretch>
            <a:fillRect/>
          </a:stretch>
        </p:blipFill>
        <p:spPr>
          <a:xfrm>
            <a:off x="8205264" y="107950"/>
            <a:ext cx="768873" cy="705228"/>
          </a:xfrm>
          <a:prstGeom prst="rect">
            <a:avLst/>
          </a:prstGeom>
        </p:spPr>
      </p:pic>
      <p:graphicFrame>
        <p:nvGraphicFramePr>
          <p:cNvPr id="3" name="Table 2">
            <a:extLst>
              <a:ext uri="{FF2B5EF4-FFF2-40B4-BE49-F238E27FC236}">
                <a16:creationId xmlns:a16="http://schemas.microsoft.com/office/drawing/2014/main" id="{4CC43C62-5BA5-4960-B232-A3B3BAAE2EDB}"/>
              </a:ext>
            </a:extLst>
          </p:cNvPr>
          <p:cNvGraphicFramePr>
            <a:graphicFrameLocks noGrp="1"/>
          </p:cNvGraphicFramePr>
          <p:nvPr>
            <p:extLst>
              <p:ext uri="{D42A27DB-BD31-4B8C-83A1-F6EECF244321}">
                <p14:modId xmlns:p14="http://schemas.microsoft.com/office/powerpoint/2010/main" val="3233770721"/>
              </p:ext>
            </p:extLst>
          </p:nvPr>
        </p:nvGraphicFramePr>
        <p:xfrm>
          <a:off x="289720" y="1039099"/>
          <a:ext cx="8519137" cy="3386539"/>
        </p:xfrm>
        <a:graphic>
          <a:graphicData uri="http://schemas.openxmlformats.org/drawingml/2006/table">
            <a:tbl>
              <a:tblPr>
                <a:tableStyleId>{5C22544A-7EE6-4342-B048-85BDC9FD1C3A}</a:tableStyleId>
              </a:tblPr>
              <a:tblGrid>
                <a:gridCol w="284239">
                  <a:extLst>
                    <a:ext uri="{9D8B030D-6E8A-4147-A177-3AD203B41FA5}">
                      <a16:colId xmlns:a16="http://schemas.microsoft.com/office/drawing/2014/main" val="2514230036"/>
                    </a:ext>
                  </a:extLst>
                </a:gridCol>
                <a:gridCol w="123901">
                  <a:extLst>
                    <a:ext uri="{9D8B030D-6E8A-4147-A177-3AD203B41FA5}">
                      <a16:colId xmlns:a16="http://schemas.microsoft.com/office/drawing/2014/main" val="3927293970"/>
                    </a:ext>
                  </a:extLst>
                </a:gridCol>
                <a:gridCol w="121687">
                  <a:extLst>
                    <a:ext uri="{9D8B030D-6E8A-4147-A177-3AD203B41FA5}">
                      <a16:colId xmlns:a16="http://schemas.microsoft.com/office/drawing/2014/main" val="2644392919"/>
                    </a:ext>
                  </a:extLst>
                </a:gridCol>
                <a:gridCol w="121687">
                  <a:extLst>
                    <a:ext uri="{9D8B030D-6E8A-4147-A177-3AD203B41FA5}">
                      <a16:colId xmlns:a16="http://schemas.microsoft.com/office/drawing/2014/main" val="2886253471"/>
                    </a:ext>
                  </a:extLst>
                </a:gridCol>
                <a:gridCol w="807568">
                  <a:extLst>
                    <a:ext uri="{9D8B030D-6E8A-4147-A177-3AD203B41FA5}">
                      <a16:colId xmlns:a16="http://schemas.microsoft.com/office/drawing/2014/main" val="1493777430"/>
                    </a:ext>
                  </a:extLst>
                </a:gridCol>
                <a:gridCol w="1390816">
                  <a:extLst>
                    <a:ext uri="{9D8B030D-6E8A-4147-A177-3AD203B41FA5}">
                      <a16:colId xmlns:a16="http://schemas.microsoft.com/office/drawing/2014/main" val="3156865031"/>
                    </a:ext>
                  </a:extLst>
                </a:gridCol>
                <a:gridCol w="2259832">
                  <a:extLst>
                    <a:ext uri="{9D8B030D-6E8A-4147-A177-3AD203B41FA5}">
                      <a16:colId xmlns:a16="http://schemas.microsoft.com/office/drawing/2014/main" val="3773642151"/>
                    </a:ext>
                  </a:extLst>
                </a:gridCol>
                <a:gridCol w="748983">
                  <a:extLst>
                    <a:ext uri="{9D8B030D-6E8A-4147-A177-3AD203B41FA5}">
                      <a16:colId xmlns:a16="http://schemas.microsoft.com/office/drawing/2014/main" val="931878428"/>
                    </a:ext>
                  </a:extLst>
                </a:gridCol>
                <a:gridCol w="1286444">
                  <a:extLst>
                    <a:ext uri="{9D8B030D-6E8A-4147-A177-3AD203B41FA5}">
                      <a16:colId xmlns:a16="http://schemas.microsoft.com/office/drawing/2014/main" val="1689561887"/>
                    </a:ext>
                  </a:extLst>
                </a:gridCol>
                <a:gridCol w="685800">
                  <a:extLst>
                    <a:ext uri="{9D8B030D-6E8A-4147-A177-3AD203B41FA5}">
                      <a16:colId xmlns:a16="http://schemas.microsoft.com/office/drawing/2014/main" val="2598164319"/>
                    </a:ext>
                  </a:extLst>
                </a:gridCol>
                <a:gridCol w="688180">
                  <a:extLst>
                    <a:ext uri="{9D8B030D-6E8A-4147-A177-3AD203B41FA5}">
                      <a16:colId xmlns:a16="http://schemas.microsoft.com/office/drawing/2014/main" val="2108237972"/>
                    </a:ext>
                  </a:extLst>
                </a:gridCol>
              </a:tblGrid>
              <a:tr h="542051">
                <a:tc>
                  <a:txBody>
                    <a:bodyPr/>
                    <a:lstStyle/>
                    <a:p>
                      <a:pPr algn="ctr" fontAlgn="t"/>
                      <a:r>
                        <a:rPr lang="en-US" sz="1100" b="1" u="none" strike="noStrike" dirty="0">
                          <a:effectLst/>
                        </a:rPr>
                        <a:t>No.</a:t>
                      </a:r>
                      <a:endParaRPr lang="en-US" sz="1100" b="1" i="0" u="none" strike="noStrike" dirty="0">
                        <a:effectLst/>
                        <a:latin typeface="Arial" panose="020B0604020202020204" pitchFamily="34" charset="0"/>
                      </a:endParaRPr>
                    </a:p>
                  </a:txBody>
                  <a:tcPr marL="6388" marR="6388" marT="6388" marB="0"/>
                </a:tc>
                <a:tc>
                  <a:txBody>
                    <a:bodyPr/>
                    <a:lstStyle/>
                    <a:p>
                      <a:pPr algn="ctr" fontAlgn="t"/>
                      <a:r>
                        <a:rPr lang="en-US" sz="1100" b="1" i="0" u="none" strike="noStrike" dirty="0">
                          <a:effectLst/>
                          <a:latin typeface="+mn-lt"/>
                        </a:rPr>
                        <a:t>L</a:t>
                      </a:r>
                    </a:p>
                  </a:txBody>
                  <a:tcPr marL="6388" marR="6388" marT="6388" marB="0"/>
                </a:tc>
                <a:tc>
                  <a:txBody>
                    <a:bodyPr/>
                    <a:lstStyle/>
                    <a:p>
                      <a:pPr algn="ctr" fontAlgn="t"/>
                      <a:r>
                        <a:rPr lang="en-US" sz="1100" b="1" u="none" strike="noStrike" dirty="0">
                          <a:effectLst/>
                        </a:rPr>
                        <a:t>C</a:t>
                      </a:r>
                      <a:endParaRPr lang="en-US" sz="1100" b="1" i="0" u="none" strike="noStrike" dirty="0">
                        <a:effectLst/>
                        <a:latin typeface="Arial" panose="020B0604020202020204" pitchFamily="34" charset="0"/>
                      </a:endParaRPr>
                    </a:p>
                  </a:txBody>
                  <a:tcPr marL="6388" marR="6388" marT="6388" marB="0"/>
                </a:tc>
                <a:tc>
                  <a:txBody>
                    <a:bodyPr/>
                    <a:lstStyle/>
                    <a:p>
                      <a:pPr algn="ctr" fontAlgn="t"/>
                      <a:r>
                        <a:rPr lang="en-US" sz="1100" b="1" u="none" strike="noStrike" dirty="0">
                          <a:effectLst/>
                        </a:rPr>
                        <a:t>R</a:t>
                      </a:r>
                      <a:endParaRPr lang="en-US" sz="1100" b="1" i="0" u="none" strike="noStrike" dirty="0">
                        <a:effectLst/>
                        <a:latin typeface="Arial" panose="020B0604020202020204" pitchFamily="34" charset="0"/>
                      </a:endParaRPr>
                    </a:p>
                  </a:txBody>
                  <a:tcPr marL="6388" marR="6388" marT="6388" marB="0"/>
                </a:tc>
                <a:tc>
                  <a:txBody>
                    <a:bodyPr/>
                    <a:lstStyle/>
                    <a:p>
                      <a:pPr algn="ctr" fontAlgn="t"/>
                      <a:r>
                        <a:rPr lang="en-US" sz="1100" b="1" u="none" strike="noStrike" dirty="0">
                          <a:effectLst/>
                        </a:rPr>
                        <a:t>Node</a:t>
                      </a:r>
                      <a:endParaRPr lang="en-US" sz="1100" b="1" i="0" u="none" strike="noStrike" dirty="0">
                        <a:effectLst/>
                        <a:latin typeface="Arial" panose="020B0604020202020204" pitchFamily="34" charset="0"/>
                      </a:endParaRPr>
                    </a:p>
                  </a:txBody>
                  <a:tcPr marL="6388" marR="6388" marT="6388" marB="0"/>
                </a:tc>
                <a:tc>
                  <a:txBody>
                    <a:bodyPr/>
                    <a:lstStyle/>
                    <a:p>
                      <a:pPr algn="l" fontAlgn="t"/>
                      <a:r>
                        <a:rPr lang="en-US" sz="1100" b="1" u="none" strike="noStrike" dirty="0">
                          <a:effectLst/>
                        </a:rPr>
                        <a:t>Safeguards and Control Measures</a:t>
                      </a:r>
                      <a:endParaRPr lang="en-US" sz="1100" b="1" i="0" u="none" strike="noStrike" dirty="0">
                        <a:effectLst/>
                        <a:latin typeface="Arial" panose="020B0604020202020204" pitchFamily="34" charset="0"/>
                      </a:endParaRPr>
                    </a:p>
                  </a:txBody>
                  <a:tcPr marL="6388" marR="6388" marT="6388" marB="0"/>
                </a:tc>
                <a:tc>
                  <a:txBody>
                    <a:bodyPr/>
                    <a:lstStyle/>
                    <a:p>
                      <a:pPr algn="l" fontAlgn="t"/>
                      <a:r>
                        <a:rPr lang="en-US" sz="1100" b="1" u="none" strike="noStrike" dirty="0">
                          <a:effectLst/>
                        </a:rPr>
                        <a:t>Suggested Safeguards and Control Measures</a:t>
                      </a:r>
                      <a:endParaRPr lang="en-US" sz="1100" b="1" i="0" u="none" strike="noStrike" dirty="0">
                        <a:effectLst/>
                        <a:latin typeface="Arial" panose="020B0604020202020204" pitchFamily="34" charset="0"/>
                      </a:endParaRPr>
                    </a:p>
                  </a:txBody>
                  <a:tcPr marL="6388" marR="6388" marT="6388" marB="0"/>
                </a:tc>
                <a:tc>
                  <a:txBody>
                    <a:bodyPr/>
                    <a:lstStyle/>
                    <a:p>
                      <a:pPr algn="l" fontAlgn="t"/>
                      <a:r>
                        <a:rPr lang="en-US" sz="1100" b="1" u="none" strike="noStrike" dirty="0">
                          <a:effectLst/>
                        </a:rPr>
                        <a:t>Estimated Completion Date</a:t>
                      </a:r>
                      <a:endParaRPr lang="en-US" sz="1100" b="1" i="0" u="none" strike="noStrike" dirty="0">
                        <a:effectLst/>
                        <a:latin typeface="Arial" panose="020B0604020202020204" pitchFamily="34" charset="0"/>
                      </a:endParaRPr>
                    </a:p>
                  </a:txBody>
                  <a:tcPr marL="6388" marR="6388" marT="6388" marB="0"/>
                </a:tc>
                <a:tc>
                  <a:txBody>
                    <a:bodyPr/>
                    <a:lstStyle/>
                    <a:p>
                      <a:pPr algn="l" fontAlgn="t"/>
                      <a:r>
                        <a:rPr lang="en-US" sz="1100" b="1" u="none" strike="noStrike" dirty="0">
                          <a:effectLst/>
                        </a:rPr>
                        <a:t>Management Response/Action Taken</a:t>
                      </a:r>
                      <a:endParaRPr lang="en-US" sz="1100" b="1" i="0" u="none" strike="noStrike" dirty="0">
                        <a:effectLst/>
                        <a:latin typeface="Arial" panose="020B0604020202020204" pitchFamily="34" charset="0"/>
                      </a:endParaRPr>
                    </a:p>
                  </a:txBody>
                  <a:tcPr marL="6388" marR="6388" marT="6388" marB="0"/>
                </a:tc>
                <a:tc>
                  <a:txBody>
                    <a:bodyPr/>
                    <a:lstStyle/>
                    <a:p>
                      <a:pPr algn="l" fontAlgn="t"/>
                      <a:r>
                        <a:rPr lang="en-US" sz="1100" b="1" u="none" strike="noStrike" dirty="0">
                          <a:effectLst/>
                        </a:rPr>
                        <a:t>Assigned To</a:t>
                      </a:r>
                      <a:endParaRPr lang="en-US" sz="1100" b="1" i="0" u="none" strike="noStrike" dirty="0">
                        <a:effectLst/>
                        <a:latin typeface="Arial" panose="020B0604020202020204" pitchFamily="34" charset="0"/>
                      </a:endParaRPr>
                    </a:p>
                  </a:txBody>
                  <a:tcPr marL="6388" marR="6388" marT="6388" marB="0"/>
                </a:tc>
                <a:tc>
                  <a:txBody>
                    <a:bodyPr/>
                    <a:lstStyle/>
                    <a:p>
                      <a:pPr algn="l" fontAlgn="t"/>
                      <a:r>
                        <a:rPr lang="en-US" sz="1100" b="1" u="none" strike="noStrike" dirty="0">
                          <a:effectLst/>
                        </a:rPr>
                        <a:t>Date Completed</a:t>
                      </a:r>
                      <a:endParaRPr lang="en-US" sz="1100" b="1" i="0" u="none" strike="noStrike" dirty="0">
                        <a:effectLst/>
                        <a:latin typeface="Arial" panose="020B0604020202020204" pitchFamily="34" charset="0"/>
                      </a:endParaRPr>
                    </a:p>
                  </a:txBody>
                  <a:tcPr marL="6388" marR="6388" marT="6388" marB="0"/>
                </a:tc>
                <a:extLst>
                  <a:ext uri="{0D108BD9-81ED-4DB2-BD59-A6C34878D82A}">
                    <a16:rowId xmlns:a16="http://schemas.microsoft.com/office/drawing/2014/main" val="1588608483"/>
                  </a:ext>
                </a:extLst>
              </a:tr>
              <a:tr h="2844488">
                <a:tc>
                  <a:txBody>
                    <a:bodyPr/>
                    <a:lstStyle/>
                    <a:p>
                      <a:pPr algn="ctr" fontAlgn="t"/>
                      <a:r>
                        <a:rPr lang="en-US" sz="1100" u="none" strike="noStrike" dirty="0">
                          <a:effectLst/>
                        </a:rPr>
                        <a:t>1.03</a:t>
                      </a:r>
                      <a:endParaRPr lang="en-US" sz="1100" b="0" i="0" u="none" strike="noStrike" dirty="0">
                        <a:effectLst/>
                        <a:latin typeface="Arial" panose="020B0604020202020204" pitchFamily="34" charset="0"/>
                      </a:endParaRPr>
                    </a:p>
                  </a:txBody>
                  <a:tcPr marL="6388" marR="6388" marT="6388" marB="0"/>
                </a:tc>
                <a:tc>
                  <a:txBody>
                    <a:bodyPr/>
                    <a:lstStyle/>
                    <a:p>
                      <a:pPr algn="ctr" fontAlgn="t"/>
                      <a:r>
                        <a:rPr lang="en-US" sz="1100" u="none" strike="noStrike" dirty="0">
                          <a:effectLst/>
                        </a:rPr>
                        <a:t>2</a:t>
                      </a:r>
                      <a:endParaRPr lang="en-US" sz="1100" b="0" i="0" u="none" strike="noStrike" dirty="0">
                        <a:effectLst/>
                        <a:latin typeface="Arial" panose="020B0604020202020204" pitchFamily="34" charset="0"/>
                      </a:endParaRPr>
                    </a:p>
                  </a:txBody>
                  <a:tcPr marL="6388" marR="6388" marT="6388" marB="0"/>
                </a:tc>
                <a:tc>
                  <a:txBody>
                    <a:bodyPr/>
                    <a:lstStyle/>
                    <a:p>
                      <a:pPr algn="ctr" fontAlgn="t"/>
                      <a:r>
                        <a:rPr lang="en-US" sz="1100" u="none" strike="noStrike" dirty="0">
                          <a:effectLst/>
                        </a:rPr>
                        <a:t>3</a:t>
                      </a:r>
                      <a:endParaRPr lang="en-US" sz="1100" b="0" i="0" u="none" strike="noStrike" dirty="0">
                        <a:effectLst/>
                        <a:latin typeface="Arial" panose="020B0604020202020204" pitchFamily="34" charset="0"/>
                      </a:endParaRPr>
                    </a:p>
                  </a:txBody>
                  <a:tcPr marL="6388" marR="6388" marT="6388" marB="0"/>
                </a:tc>
                <a:tc>
                  <a:txBody>
                    <a:bodyPr/>
                    <a:lstStyle/>
                    <a:p>
                      <a:pPr algn="ctr" fontAlgn="t"/>
                      <a:r>
                        <a:rPr lang="en-US" sz="1100" u="none" strike="noStrike" dirty="0">
                          <a:effectLst/>
                        </a:rPr>
                        <a:t>B</a:t>
                      </a:r>
                      <a:endParaRPr lang="en-US" sz="1100" b="0" i="0" u="none" strike="noStrike" dirty="0">
                        <a:effectLst/>
                        <a:latin typeface="Arial" panose="020B0604020202020204" pitchFamily="34" charset="0"/>
                      </a:endParaRPr>
                    </a:p>
                  </a:txBody>
                  <a:tcPr marL="6388" marR="6388" marT="6388" marB="0"/>
                </a:tc>
                <a:tc>
                  <a:txBody>
                    <a:bodyPr/>
                    <a:lstStyle/>
                    <a:p>
                      <a:pPr algn="l" fontAlgn="t"/>
                      <a:r>
                        <a:rPr lang="en-US" sz="1100" u="none" strike="noStrike" dirty="0">
                          <a:effectLst/>
                        </a:rPr>
                        <a:t>Node 1   System Overview</a:t>
                      </a:r>
                      <a:endParaRPr lang="en-US" sz="1100" b="0" i="0" u="none" strike="noStrike" dirty="0">
                        <a:effectLst/>
                        <a:latin typeface="Arial" panose="020B0604020202020204" pitchFamily="34" charset="0"/>
                      </a:endParaRPr>
                    </a:p>
                  </a:txBody>
                  <a:tcPr marL="6388" marR="6388" marT="6388" marB="0"/>
                </a:tc>
                <a:tc>
                  <a:txBody>
                    <a:bodyPr/>
                    <a:lstStyle/>
                    <a:p>
                      <a:pPr algn="l" fontAlgn="t"/>
                      <a:r>
                        <a:rPr lang="en-US" sz="1100" u="none" strike="noStrike" dirty="0">
                          <a:effectLst/>
                        </a:rPr>
                        <a:t>Autodial message to operator on chlorine alarm.</a:t>
                      </a:r>
                      <a:br>
                        <a:rPr lang="en-US" sz="1100" u="none" strike="noStrike" dirty="0">
                          <a:effectLst/>
                        </a:rPr>
                      </a:br>
                      <a:r>
                        <a:rPr lang="en-US" sz="1100" u="none" strike="noStrike" dirty="0">
                          <a:effectLst/>
                        </a:rPr>
                        <a:t>Alarm strobe and siren at well.</a:t>
                      </a:r>
                      <a:br>
                        <a:rPr lang="en-US" sz="1100" u="none" strike="noStrike" dirty="0">
                          <a:effectLst/>
                        </a:rPr>
                      </a:br>
                      <a:r>
                        <a:rPr lang="en-US" sz="1100" u="none" strike="noStrike" dirty="0">
                          <a:effectLst/>
                        </a:rPr>
                        <a:t>Quarterly bump testing of chlorine sensors.</a:t>
                      </a:r>
                      <a:br>
                        <a:rPr lang="en-US" sz="1100" u="none" strike="noStrike" dirty="0">
                          <a:effectLst/>
                        </a:rPr>
                      </a:br>
                      <a:r>
                        <a:rPr lang="en-US" sz="1100" u="none" strike="noStrike" dirty="0">
                          <a:effectLst/>
                        </a:rPr>
                        <a:t>Operators observe condition of sites every 3-days.</a:t>
                      </a:r>
                    </a:p>
                    <a:p>
                      <a:pPr algn="l" fontAlgn="t"/>
                      <a:r>
                        <a:rPr lang="en-US" sz="1100" u="none" strike="noStrike" dirty="0">
                          <a:effectLst/>
                        </a:rPr>
                        <a:t>Continuous SCADA monitoring of alarms.</a:t>
                      </a:r>
                      <a:br>
                        <a:rPr lang="en-US" sz="1100" u="none" strike="noStrike" dirty="0">
                          <a:effectLst/>
                        </a:rPr>
                      </a:br>
                      <a:r>
                        <a:rPr lang="en-US" sz="1100" u="none" strike="noStrike" dirty="0">
                          <a:effectLst/>
                        </a:rPr>
                        <a:t>Ventilation system runs continuously.</a:t>
                      </a:r>
                      <a:endParaRPr lang="en-US" sz="1100" b="0" i="0" u="none" strike="noStrike" dirty="0">
                        <a:effectLst/>
                        <a:latin typeface="Arial" panose="020B0604020202020204" pitchFamily="34" charset="0"/>
                      </a:endParaRPr>
                    </a:p>
                  </a:txBody>
                  <a:tcPr marL="6388" marR="6388" marT="6388" marB="0"/>
                </a:tc>
                <a:tc>
                  <a:txBody>
                    <a:bodyPr/>
                    <a:lstStyle/>
                    <a:p>
                      <a:pPr algn="l" fontAlgn="t"/>
                      <a:r>
                        <a:rPr lang="en-US" sz="1100" u="none" strike="noStrike" dirty="0">
                          <a:effectLst/>
                        </a:rPr>
                        <a:t>Update the Chlorine Leak Alarm Response Procedure to include the phone numbers for Emergency Response Agencies including the CUPA, California Office of Emergency Services and the National Response Center. Include in the procedure, the level that would require a notification of outside agencies.</a:t>
                      </a:r>
                      <a:br>
                        <a:rPr lang="en-US" sz="1100" u="none" strike="noStrike" dirty="0">
                          <a:effectLst/>
                        </a:rPr>
                      </a:br>
                      <a:br>
                        <a:rPr lang="en-US" sz="1100" u="none" strike="noStrike" dirty="0">
                          <a:effectLst/>
                        </a:rPr>
                      </a:br>
                      <a:r>
                        <a:rPr lang="en-US" sz="1100" u="none" strike="noStrike" dirty="0">
                          <a:effectLst/>
                        </a:rPr>
                        <a:t>Document the coordination of emergency response actions with local fire department and hazmat response team.</a:t>
                      </a:r>
                      <a:endParaRPr lang="en-US" sz="1100" b="0" i="0" u="none" strike="noStrike" dirty="0">
                        <a:effectLst/>
                        <a:latin typeface="Arial" panose="020B0604020202020204" pitchFamily="34" charset="0"/>
                      </a:endParaRPr>
                    </a:p>
                  </a:txBody>
                  <a:tcPr marL="6388" marR="6388" marT="6388" marB="0"/>
                </a:tc>
                <a:tc>
                  <a:txBody>
                    <a:bodyPr/>
                    <a:lstStyle/>
                    <a:p>
                      <a:pPr algn="l" fontAlgn="t"/>
                      <a:r>
                        <a:rPr lang="en-US" sz="1200" u="none" strike="noStrike" dirty="0">
                          <a:effectLst/>
                        </a:rPr>
                        <a:t> </a:t>
                      </a:r>
                      <a:endParaRPr lang="en-US" sz="1200" b="1" i="0" u="none" strike="noStrike" dirty="0">
                        <a:effectLst/>
                        <a:latin typeface="Arial" panose="020B0604020202020204" pitchFamily="34" charset="0"/>
                      </a:endParaRPr>
                    </a:p>
                  </a:txBody>
                  <a:tcPr marL="6388" marR="6388" marT="6388" marB="0"/>
                </a:tc>
                <a:tc>
                  <a:txBody>
                    <a:bodyPr/>
                    <a:lstStyle/>
                    <a:p>
                      <a:pPr algn="l" fontAlgn="t"/>
                      <a:r>
                        <a:rPr lang="en-US" sz="1200" u="none" strike="noStrike" dirty="0">
                          <a:effectLst/>
                        </a:rPr>
                        <a:t> </a:t>
                      </a:r>
                      <a:endParaRPr lang="en-US" sz="1200" b="1" i="0" u="none" strike="noStrike" dirty="0">
                        <a:effectLst/>
                        <a:latin typeface="Arial" panose="020B0604020202020204" pitchFamily="34" charset="0"/>
                      </a:endParaRPr>
                    </a:p>
                  </a:txBody>
                  <a:tcPr marL="6388" marR="6388" marT="6388" marB="0"/>
                </a:tc>
                <a:tc>
                  <a:txBody>
                    <a:bodyPr/>
                    <a:lstStyle/>
                    <a:p>
                      <a:pPr marL="0" algn="l" rtl="0" eaLnBrk="1" fontAlgn="t" latinLnBrk="0" hangingPunct="1"/>
                      <a:r>
                        <a:rPr kumimoji="0" lang="en-US" sz="1100" u="none" strike="noStrike" kern="1200" dirty="0">
                          <a:solidFill>
                            <a:schemeClr val="dk1"/>
                          </a:solidFill>
                          <a:effectLst/>
                          <a:latin typeface="+mn-lt"/>
                          <a:ea typeface="+mn-ea"/>
                          <a:cs typeface="+mn-cs"/>
                        </a:rPr>
                        <a:t>Chief Plant Operator, John Doe</a:t>
                      </a:r>
                    </a:p>
                  </a:txBody>
                  <a:tcPr marL="6388" marR="6388" marT="6388" marB="0"/>
                </a:tc>
                <a:tc>
                  <a:txBody>
                    <a:bodyPr/>
                    <a:lstStyle/>
                    <a:p>
                      <a:pPr algn="l" fontAlgn="t"/>
                      <a:r>
                        <a:rPr lang="en-US" sz="1200" u="none" strike="noStrike" dirty="0">
                          <a:effectLst/>
                        </a:rPr>
                        <a:t> </a:t>
                      </a:r>
                      <a:endParaRPr lang="en-US" sz="1200" b="1" i="0" u="none" strike="noStrike" dirty="0">
                        <a:effectLst/>
                        <a:latin typeface="Arial" panose="020B0604020202020204" pitchFamily="34" charset="0"/>
                      </a:endParaRPr>
                    </a:p>
                  </a:txBody>
                  <a:tcPr marL="6388" marR="6388" marT="6388" marB="0"/>
                </a:tc>
                <a:extLst>
                  <a:ext uri="{0D108BD9-81ED-4DB2-BD59-A6C34878D82A}">
                    <a16:rowId xmlns:a16="http://schemas.microsoft.com/office/drawing/2014/main" val="1917455395"/>
                  </a:ext>
                </a:extLst>
              </a:tr>
            </a:tbl>
          </a:graphicData>
        </a:graphic>
      </p:graphicFrame>
      <p:sp>
        <p:nvSpPr>
          <p:cNvPr id="5" name="TextBox 4">
            <a:extLst>
              <a:ext uri="{FF2B5EF4-FFF2-40B4-BE49-F238E27FC236}">
                <a16:creationId xmlns:a16="http://schemas.microsoft.com/office/drawing/2014/main" id="{60043467-6B34-48EF-B80E-BDE5A9E6A165}"/>
              </a:ext>
            </a:extLst>
          </p:cNvPr>
          <p:cNvSpPr txBox="1"/>
          <p:nvPr/>
        </p:nvSpPr>
        <p:spPr>
          <a:xfrm>
            <a:off x="5394903" y="1527810"/>
            <a:ext cx="762000" cy="26161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noProof="0" dirty="0">
                <a:solidFill>
                  <a:prstClr val="black"/>
                </a:solidFill>
                <a:latin typeface="Corbel"/>
                <a:cs typeface="+mn-cs"/>
              </a:rPr>
              <a:t>2</a:t>
            </a:r>
            <a:r>
              <a:rPr kumimoji="0" lang="en-US" sz="1100" b="0" i="0" u="none" strike="noStrike" kern="1200" cap="none" spc="0" normalizeH="0" baseline="0" noProof="0" dirty="0">
                <a:ln>
                  <a:noFill/>
                </a:ln>
                <a:solidFill>
                  <a:prstClr val="black"/>
                </a:solidFill>
                <a:effectLst/>
                <a:uLnTx/>
                <a:uFillTx/>
                <a:latin typeface="Corbel"/>
                <a:ea typeface="+mn-ea"/>
                <a:cs typeface="+mn-cs"/>
              </a:rPr>
              <a:t>/20/2026</a:t>
            </a:r>
            <a:endParaRPr lang="en-US" dirty="0"/>
          </a:p>
        </p:txBody>
      </p:sp>
      <p:sp>
        <p:nvSpPr>
          <p:cNvPr id="7" name="TextBox 6">
            <a:extLst>
              <a:ext uri="{FF2B5EF4-FFF2-40B4-BE49-F238E27FC236}">
                <a16:creationId xmlns:a16="http://schemas.microsoft.com/office/drawing/2014/main" id="{E2525CEB-74CA-4A23-8AFB-15F09F5C25D6}"/>
              </a:ext>
            </a:extLst>
          </p:cNvPr>
          <p:cNvSpPr txBox="1"/>
          <p:nvPr/>
        </p:nvSpPr>
        <p:spPr>
          <a:xfrm>
            <a:off x="6096000" y="1527810"/>
            <a:ext cx="1371600" cy="297004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100" dirty="0">
                <a:solidFill>
                  <a:prstClr val="black"/>
                </a:solidFill>
                <a:latin typeface="Corbel"/>
                <a:cs typeface="+mn-cs"/>
              </a:rPr>
              <a:t>Updated Chlorine Leak Alarm Response Procedure and EAP to include emergency contact phone numbers and notification requirements for chlorine releases.</a:t>
            </a:r>
          </a:p>
          <a:p>
            <a:endParaRPr lang="it-IT" sz="1100" dirty="0">
              <a:solidFill>
                <a:prstClr val="black"/>
              </a:solidFill>
              <a:latin typeface="Corbel"/>
              <a:cs typeface="+mn-cs"/>
            </a:endParaRPr>
          </a:p>
          <a:p>
            <a:r>
              <a:rPr lang="it-IT" sz="1100" dirty="0">
                <a:solidFill>
                  <a:prstClr val="black"/>
                </a:solidFill>
                <a:latin typeface="Corbel"/>
                <a:cs typeface="+mn-cs"/>
              </a:rPr>
              <a:t>Sent EAP to local fire department and county hazmat response team and invited agencies to attend emergency evacuation drill.</a:t>
            </a:r>
            <a:endParaRPr lang="en-US" dirty="0"/>
          </a:p>
        </p:txBody>
      </p:sp>
      <p:sp>
        <p:nvSpPr>
          <p:cNvPr id="8" name="TextBox 7">
            <a:extLst>
              <a:ext uri="{FF2B5EF4-FFF2-40B4-BE49-F238E27FC236}">
                <a16:creationId xmlns:a16="http://schemas.microsoft.com/office/drawing/2014/main" id="{4EE063E2-F32E-46B6-8476-057139CB71E1}"/>
              </a:ext>
            </a:extLst>
          </p:cNvPr>
          <p:cNvSpPr txBox="1"/>
          <p:nvPr/>
        </p:nvSpPr>
        <p:spPr>
          <a:xfrm>
            <a:off x="8054180" y="1527810"/>
            <a:ext cx="762000" cy="26161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noProof="0" dirty="0">
                <a:solidFill>
                  <a:prstClr val="black"/>
                </a:solidFill>
                <a:latin typeface="Corbel"/>
              </a:rPr>
              <a:t>6</a:t>
            </a:r>
            <a:r>
              <a:rPr kumimoji="0" lang="en-US" sz="1100" b="0" i="0" u="none" strike="noStrike" kern="1200" cap="none" spc="0" normalizeH="0" baseline="0" noProof="0" dirty="0">
                <a:ln>
                  <a:noFill/>
                </a:ln>
                <a:solidFill>
                  <a:prstClr val="black"/>
                </a:solidFill>
                <a:effectLst/>
                <a:uLnTx/>
                <a:uFillTx/>
                <a:latin typeface="Corbel"/>
                <a:ea typeface="+mn-ea"/>
                <a:cs typeface="+mn-cs"/>
              </a:rPr>
              <a:t>/20/2025</a:t>
            </a:r>
            <a:endParaRPr lang="en-US" dirty="0"/>
          </a:p>
        </p:txBody>
      </p:sp>
      <p:sp>
        <p:nvSpPr>
          <p:cNvPr id="9" name="TextBox 8">
            <a:extLst>
              <a:ext uri="{FF2B5EF4-FFF2-40B4-BE49-F238E27FC236}">
                <a16:creationId xmlns:a16="http://schemas.microsoft.com/office/drawing/2014/main" id="{8AEEA7D6-0C5D-475F-B1E3-71D801B6F461}"/>
              </a:ext>
            </a:extLst>
          </p:cNvPr>
          <p:cNvSpPr txBox="1"/>
          <p:nvPr/>
        </p:nvSpPr>
        <p:spPr>
          <a:xfrm>
            <a:off x="8054180" y="3223276"/>
            <a:ext cx="762000" cy="26161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dirty="0">
                <a:solidFill>
                  <a:prstClr val="black"/>
                </a:solidFill>
                <a:latin typeface="Corbel"/>
              </a:rPr>
              <a:t>9</a:t>
            </a:r>
            <a:r>
              <a:rPr kumimoji="0" lang="en-US" sz="1100" b="0" i="0" u="none" strike="noStrike" kern="1200" cap="none" spc="0" normalizeH="0" baseline="0" noProof="0" dirty="0">
                <a:ln>
                  <a:noFill/>
                </a:ln>
                <a:solidFill>
                  <a:prstClr val="black"/>
                </a:solidFill>
                <a:effectLst/>
                <a:uLnTx/>
                <a:uFillTx/>
                <a:latin typeface="Corbel"/>
                <a:ea typeface="+mn-ea"/>
                <a:cs typeface="+mn-cs"/>
              </a:rPr>
              <a:t>/10/2026</a:t>
            </a:r>
            <a:endParaRPr lang="en-US" dirty="0"/>
          </a:p>
        </p:txBody>
      </p:sp>
    </p:spTree>
    <p:extLst>
      <p:ext uri="{BB962C8B-B14F-4D97-AF65-F5344CB8AC3E}">
        <p14:creationId xmlns:p14="http://schemas.microsoft.com/office/powerpoint/2010/main" val="17209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alf face clock on a wall">
            <a:extLst>
              <a:ext uri="{FF2B5EF4-FFF2-40B4-BE49-F238E27FC236}">
                <a16:creationId xmlns:a16="http://schemas.microsoft.com/office/drawing/2014/main" id="{F8ADE38D-E595-4196-98D2-81EE81ED8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1632" y="2190750"/>
            <a:ext cx="2942368" cy="2117397"/>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Requirements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Timetable for Completing Recommendations</a:t>
            </a:r>
          </a:p>
          <a:p>
            <a:pPr lvl="1"/>
            <a:r>
              <a:rPr lang="en-US" altLang="en-US" dirty="0"/>
              <a:t>Agreeable by the CUPA;</a:t>
            </a:r>
          </a:p>
          <a:p>
            <a:pPr lvl="1"/>
            <a:r>
              <a:rPr lang="en-US" altLang="en-US" dirty="0"/>
              <a:t>Within 2.5 years; or</a:t>
            </a:r>
          </a:p>
          <a:p>
            <a:pPr lvl="1"/>
            <a:r>
              <a:rPr lang="en-US" altLang="en-US" dirty="0"/>
              <a:t>The next planned turnaround, if required.</a:t>
            </a:r>
          </a:p>
          <a:p>
            <a:endParaRPr lang="en-US" altLang="en-US" dirty="0"/>
          </a:p>
          <a:p>
            <a:pPr lvl="1"/>
            <a:endParaRPr lang="en-US" altLang="en-US" dirty="0"/>
          </a:p>
          <a:p>
            <a:pPr lvl="1"/>
            <a:endParaRPr lang="en-US" altLang="en-US" dirty="0"/>
          </a:p>
          <a:p>
            <a:pPr lvl="1"/>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3"/>
          <a:stretch>
            <a:fillRect/>
          </a:stretch>
        </p:blipFill>
        <p:spPr>
          <a:xfrm>
            <a:off x="8205264" y="107950"/>
            <a:ext cx="768873" cy="705228"/>
          </a:xfrm>
          <a:prstGeom prst="rect">
            <a:avLst/>
          </a:prstGeom>
        </p:spPr>
      </p:pic>
    </p:spTree>
    <p:extLst>
      <p:ext uri="{BB962C8B-B14F-4D97-AF65-F5344CB8AC3E}">
        <p14:creationId xmlns:p14="http://schemas.microsoft.com/office/powerpoint/2010/main" val="3208956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Requirements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Communicate actions to employees affected by recommendations</a:t>
            </a:r>
          </a:p>
          <a:p>
            <a:r>
              <a:rPr lang="en-US" dirty="0"/>
              <a:t>Retain PHAs and documentation on resolution of recommendations for the life of the process</a:t>
            </a:r>
          </a:p>
          <a:p>
            <a:pPr marL="109537" indent="0">
              <a:buNone/>
            </a:pPr>
            <a:endParaRPr lang="en-US" altLang="en-US" dirty="0"/>
          </a:p>
          <a:p>
            <a:pPr lvl="1"/>
            <a:endParaRPr lang="en-US" altLang="en-US" dirty="0"/>
          </a:p>
          <a:p>
            <a:pPr lvl="1"/>
            <a:endParaRPr lang="en-US" altLang="en-US" dirty="0"/>
          </a:p>
          <a:p>
            <a:pPr lvl="1"/>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2"/>
          <a:stretch>
            <a:fillRect/>
          </a:stretch>
        </p:blipFill>
        <p:spPr>
          <a:xfrm>
            <a:off x="8205264" y="107950"/>
            <a:ext cx="768873" cy="705228"/>
          </a:xfrm>
          <a:prstGeom prst="rect">
            <a:avLst/>
          </a:prstGeom>
        </p:spPr>
      </p:pic>
      <p:pic>
        <p:nvPicPr>
          <p:cNvPr id="5" name="Graphic 4" descr="Filing Box Archive outline">
            <a:extLst>
              <a:ext uri="{FF2B5EF4-FFF2-40B4-BE49-F238E27FC236}">
                <a16:creationId xmlns:a16="http://schemas.microsoft.com/office/drawing/2014/main" id="{5ED583A1-0884-4BA8-8CC2-6D42E6B80F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67200" y="2598420"/>
            <a:ext cx="2514600" cy="2514600"/>
          </a:xfrm>
          <a:prstGeom prst="rect">
            <a:avLst/>
          </a:prstGeom>
        </p:spPr>
      </p:pic>
      <p:pic>
        <p:nvPicPr>
          <p:cNvPr id="7" name="Graphic 6" descr="Open folder with solid fill">
            <a:extLst>
              <a:ext uri="{FF2B5EF4-FFF2-40B4-BE49-F238E27FC236}">
                <a16:creationId xmlns:a16="http://schemas.microsoft.com/office/drawing/2014/main" id="{BE6A1028-101E-423D-9302-C8AA40E076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5098" y="3139440"/>
            <a:ext cx="1752600" cy="1752600"/>
          </a:xfrm>
          <a:prstGeom prst="rect">
            <a:avLst/>
          </a:prstGeom>
        </p:spPr>
      </p:pic>
    </p:spTree>
    <p:extLst>
      <p:ext uri="{BB962C8B-B14F-4D97-AF65-F5344CB8AC3E}">
        <p14:creationId xmlns:p14="http://schemas.microsoft.com/office/powerpoint/2010/main" val="338611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Autofit/>
          </a:bodyPr>
          <a:lstStyle/>
          <a:p>
            <a:pPr>
              <a:defRPr/>
            </a:pPr>
            <a:r>
              <a:rPr lang="en-US" sz="3700" dirty="0">
                <a:solidFill>
                  <a:srgbClr val="0052A0"/>
                </a:solidFill>
              </a:rPr>
              <a:t>Objectives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Understand the PHA process</a:t>
            </a:r>
          </a:p>
          <a:p>
            <a:r>
              <a:rPr lang="en-US" altLang="en-US" dirty="0"/>
              <a:t>Improve PHA documentation</a:t>
            </a:r>
          </a:p>
          <a:p>
            <a:r>
              <a:rPr lang="en-US" altLang="en-US" dirty="0"/>
              <a:t>Acquire tools for use in PHAs</a:t>
            </a:r>
          </a:p>
          <a:p>
            <a:r>
              <a:rPr lang="en-US" altLang="en-US" dirty="0"/>
              <a:t>Evaluate the effectiveness of a PHA</a:t>
            </a:r>
          </a:p>
          <a:p>
            <a:r>
              <a:rPr lang="en-US" altLang="en-US" dirty="0"/>
              <a:t>Identify potential gaps in safety</a:t>
            </a:r>
          </a:p>
          <a:p>
            <a:pPr lvl="1"/>
            <a:endParaRPr lang="en-US" altLang="en-US" dirty="0"/>
          </a:p>
        </p:txBody>
      </p:sp>
      <p:pic>
        <p:nvPicPr>
          <p:cNvPr id="5" name="Picture 11" descr="A close up of a logo&#10;&#10;Description generated with high confidence">
            <a:extLst>
              <a:ext uri="{FF2B5EF4-FFF2-40B4-BE49-F238E27FC236}">
                <a16:creationId xmlns:a16="http://schemas.microsoft.com/office/drawing/2014/main" id="{8C2E8B7C-BA50-42D5-9C7E-C7FB9238ACBA}"/>
              </a:ext>
            </a:extLst>
          </p:cNvPr>
          <p:cNvPicPr>
            <a:picLocks noChangeAspect="1"/>
          </p:cNvPicPr>
          <p:nvPr/>
        </p:nvPicPr>
        <p:blipFill>
          <a:blip r:embed="rId2"/>
          <a:stretch>
            <a:fillRect/>
          </a:stretch>
        </p:blipFill>
        <p:spPr>
          <a:xfrm>
            <a:off x="8205264" y="107950"/>
            <a:ext cx="768873" cy="705228"/>
          </a:xfrm>
          <a:prstGeom prst="rect">
            <a:avLst/>
          </a:prstGeom>
        </p:spPr>
      </p:pic>
    </p:spTree>
    <p:extLst>
      <p:ext uri="{BB962C8B-B14F-4D97-AF65-F5344CB8AC3E}">
        <p14:creationId xmlns:p14="http://schemas.microsoft.com/office/powerpoint/2010/main" val="3635157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Facility Siting</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3124200" cy="3429000"/>
          </a:xfrm>
        </p:spPr>
        <p:txBody>
          <a:bodyPr/>
          <a:lstStyle/>
          <a:p>
            <a:r>
              <a:rPr lang="en-US" dirty="0"/>
              <a:t>Evaluate whether process location creates risks for onsite personnel or offsite public or environmental receptors.</a:t>
            </a:r>
            <a:endParaRPr lang="en-US" altLang="en-US" dirty="0"/>
          </a:p>
          <a:p>
            <a:pPr marL="392113" lvl="1" indent="0">
              <a:buNone/>
            </a:pPr>
            <a:endParaRPr lang="en-US" altLang="en-US" dirty="0"/>
          </a:p>
          <a:p>
            <a:pPr lvl="1"/>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3"/>
          <a:stretch>
            <a:fillRect/>
          </a:stretch>
        </p:blipFill>
        <p:spPr>
          <a:xfrm>
            <a:off x="8205264" y="107950"/>
            <a:ext cx="768873" cy="705228"/>
          </a:xfrm>
          <a:prstGeom prst="rect">
            <a:avLst/>
          </a:prstGeom>
        </p:spPr>
      </p:pic>
      <p:sp>
        <p:nvSpPr>
          <p:cNvPr id="7" name="TextBox 6">
            <a:extLst>
              <a:ext uri="{FF2B5EF4-FFF2-40B4-BE49-F238E27FC236}">
                <a16:creationId xmlns:a16="http://schemas.microsoft.com/office/drawing/2014/main" id="{212169BD-21EB-40C5-A572-A389F882C8D4}"/>
              </a:ext>
            </a:extLst>
          </p:cNvPr>
          <p:cNvSpPr txBox="1"/>
          <p:nvPr/>
        </p:nvSpPr>
        <p:spPr>
          <a:xfrm>
            <a:off x="2282253" y="4525912"/>
            <a:ext cx="4579494" cy="261610"/>
          </a:xfrm>
          <a:prstGeom prst="rect">
            <a:avLst/>
          </a:prstGeom>
          <a:noFill/>
        </p:spPr>
        <p:txBody>
          <a:bodyPr wrap="square">
            <a:spAutoFit/>
          </a:bodyPr>
          <a:lstStyle/>
          <a:p>
            <a:pPr algn="ctr"/>
            <a:r>
              <a:rPr lang="en-US" sz="1100" dirty="0">
                <a:solidFill>
                  <a:srgbClr val="0052A0"/>
                </a:solidFill>
                <a:hlinkClick r:id="rId4">
                  <a:extLst>
                    <a:ext uri="{A12FA001-AC4F-418D-AE19-62706E023703}">
                      <ahyp:hlinkClr xmlns:ahyp="http://schemas.microsoft.com/office/drawing/2018/hyperlinkcolor" val="tx"/>
                    </a:ext>
                  </a:extLst>
                </a:hlinkClick>
              </a:rPr>
              <a:t>Contra Costa Health Services Facility Siting Checklist</a:t>
            </a:r>
            <a:endParaRPr lang="en-US" sz="1100" dirty="0">
              <a:solidFill>
                <a:srgbClr val="0052A0"/>
              </a:solidFill>
            </a:endParaRPr>
          </a:p>
        </p:txBody>
      </p:sp>
      <p:pic>
        <p:nvPicPr>
          <p:cNvPr id="8" name="Picture 7">
            <a:extLst>
              <a:ext uri="{FF2B5EF4-FFF2-40B4-BE49-F238E27FC236}">
                <a16:creationId xmlns:a16="http://schemas.microsoft.com/office/drawing/2014/main" id="{43DFDF44-3E18-4C2E-B478-727BAEDA31BC}"/>
              </a:ext>
            </a:extLst>
          </p:cNvPr>
          <p:cNvPicPr>
            <a:picLocks noChangeAspect="1"/>
          </p:cNvPicPr>
          <p:nvPr/>
        </p:nvPicPr>
        <p:blipFill rotWithShape="1">
          <a:blip r:embed="rId5"/>
          <a:srcRect l="70095" t="36333" r="7160" b="19085"/>
          <a:stretch/>
        </p:blipFill>
        <p:spPr>
          <a:xfrm>
            <a:off x="3548296" y="1047750"/>
            <a:ext cx="5290903" cy="3505200"/>
          </a:xfrm>
          <a:prstGeom prst="rect">
            <a:avLst/>
          </a:prstGeom>
        </p:spPr>
      </p:pic>
    </p:spTree>
    <p:extLst>
      <p:ext uri="{BB962C8B-B14F-4D97-AF65-F5344CB8AC3E}">
        <p14:creationId xmlns:p14="http://schemas.microsoft.com/office/powerpoint/2010/main" val="3912550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Human Factors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8216900" cy="3429000"/>
          </a:xfrm>
        </p:spPr>
        <p:txBody>
          <a:bodyPr/>
          <a:lstStyle/>
          <a:p>
            <a:r>
              <a:rPr lang="en-US" dirty="0"/>
              <a:t>Process safety relies on people</a:t>
            </a:r>
          </a:p>
          <a:p>
            <a:pPr lvl="1"/>
            <a:r>
              <a:rPr lang="en-US" dirty="0"/>
              <a:t>Execution of tasks</a:t>
            </a:r>
          </a:p>
          <a:p>
            <a:pPr lvl="1"/>
            <a:r>
              <a:rPr lang="en-US" dirty="0"/>
              <a:t>Response to incidents</a:t>
            </a:r>
          </a:p>
          <a:p>
            <a:r>
              <a:rPr lang="en-US" dirty="0"/>
              <a:t>Procedures</a:t>
            </a:r>
          </a:p>
          <a:p>
            <a:r>
              <a:rPr lang="en-US" dirty="0"/>
              <a:t>Equipment</a:t>
            </a:r>
          </a:p>
          <a:p>
            <a:r>
              <a:rPr lang="en-US" dirty="0"/>
              <a:t>Controls</a:t>
            </a:r>
          </a:p>
          <a:p>
            <a:r>
              <a:rPr lang="en-US" dirty="0"/>
              <a:t>Scheduling</a:t>
            </a:r>
          </a:p>
          <a:p>
            <a:endParaRPr lang="en-US" dirty="0"/>
          </a:p>
          <a:p>
            <a:endParaRPr lang="en-US" altLang="en-US" dirty="0"/>
          </a:p>
          <a:p>
            <a:pPr lvl="1"/>
            <a:endParaRPr lang="en-US" altLang="en-US" dirty="0"/>
          </a:p>
          <a:p>
            <a:pPr lvl="1"/>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3"/>
          <a:stretch>
            <a:fillRect/>
          </a:stretch>
        </p:blipFill>
        <p:spPr>
          <a:xfrm>
            <a:off x="8205264" y="107950"/>
            <a:ext cx="768873" cy="705228"/>
          </a:xfrm>
          <a:prstGeom prst="rect">
            <a:avLst/>
          </a:prstGeom>
        </p:spPr>
      </p:pic>
      <p:sp>
        <p:nvSpPr>
          <p:cNvPr id="7" name="TextBox 6">
            <a:extLst>
              <a:ext uri="{FF2B5EF4-FFF2-40B4-BE49-F238E27FC236}">
                <a16:creationId xmlns:a16="http://schemas.microsoft.com/office/drawing/2014/main" id="{212169BD-21EB-40C5-A572-A389F882C8D4}"/>
              </a:ext>
            </a:extLst>
          </p:cNvPr>
          <p:cNvSpPr txBox="1"/>
          <p:nvPr/>
        </p:nvSpPr>
        <p:spPr>
          <a:xfrm>
            <a:off x="2282253" y="4525912"/>
            <a:ext cx="4579494" cy="261610"/>
          </a:xfrm>
          <a:prstGeom prst="rect">
            <a:avLst/>
          </a:prstGeom>
          <a:noFill/>
        </p:spPr>
        <p:txBody>
          <a:bodyPr wrap="square">
            <a:spAutoFit/>
          </a:bodyPr>
          <a:lstStyle/>
          <a:p>
            <a:pPr algn="ctr"/>
            <a:r>
              <a:rPr lang="en-US" sz="1100" dirty="0">
                <a:solidFill>
                  <a:srgbClr val="0052A0"/>
                </a:solidFill>
                <a:hlinkClick r:id="rId4">
                  <a:extLst>
                    <a:ext uri="{A12FA001-AC4F-418D-AE19-62706E023703}">
                      <ahyp:hlinkClr xmlns:ahyp="http://schemas.microsoft.com/office/drawing/2018/hyperlinkcolor" val="tx"/>
                    </a:ext>
                  </a:extLst>
                </a:hlinkClick>
              </a:rPr>
              <a:t>Contra Costa Health Services Human Factors Checklist</a:t>
            </a:r>
            <a:endParaRPr lang="en-US" sz="1100" dirty="0">
              <a:solidFill>
                <a:srgbClr val="0052A0"/>
              </a:solidFill>
            </a:endParaRPr>
          </a:p>
        </p:txBody>
      </p:sp>
      <p:pic>
        <p:nvPicPr>
          <p:cNvPr id="5" name="Graphic 4" descr="Business Growth outline">
            <a:extLst>
              <a:ext uri="{FF2B5EF4-FFF2-40B4-BE49-F238E27FC236}">
                <a16:creationId xmlns:a16="http://schemas.microsoft.com/office/drawing/2014/main" id="{3FA2F19D-A327-4272-9EF5-FA540913E2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57800" y="1837317"/>
            <a:ext cx="2819400" cy="2819400"/>
          </a:xfrm>
          <a:prstGeom prst="rect">
            <a:avLst/>
          </a:prstGeom>
        </p:spPr>
      </p:pic>
    </p:spTree>
    <p:extLst>
      <p:ext uri="{BB962C8B-B14F-4D97-AF65-F5344CB8AC3E}">
        <p14:creationId xmlns:p14="http://schemas.microsoft.com/office/powerpoint/2010/main" val="1670346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Previous Incidents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8216900" cy="3429000"/>
          </a:xfrm>
        </p:spPr>
        <p:txBody>
          <a:bodyPr/>
          <a:lstStyle/>
          <a:p>
            <a:r>
              <a:rPr lang="en-US" dirty="0"/>
              <a:t>Reference to incident investigation reports</a:t>
            </a:r>
          </a:p>
          <a:p>
            <a:r>
              <a:rPr lang="en-US" dirty="0"/>
              <a:t>Include near misses</a:t>
            </a:r>
          </a:p>
          <a:p>
            <a:r>
              <a:rPr lang="en-US" dirty="0"/>
              <a:t>Verification that incident investigation findings have been addressed</a:t>
            </a:r>
          </a:p>
          <a:p>
            <a:r>
              <a:rPr lang="en-US" altLang="en-US" dirty="0"/>
              <a:t>Consider incidents at other facilities where duplication could occur</a:t>
            </a:r>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3"/>
          <a:stretch>
            <a:fillRect/>
          </a:stretch>
        </p:blipFill>
        <p:spPr>
          <a:xfrm>
            <a:off x="8205264" y="107950"/>
            <a:ext cx="768873" cy="705228"/>
          </a:xfrm>
          <a:prstGeom prst="rect">
            <a:avLst/>
          </a:prstGeom>
        </p:spPr>
      </p:pic>
    </p:spTree>
    <p:extLst>
      <p:ext uri="{BB962C8B-B14F-4D97-AF65-F5344CB8AC3E}">
        <p14:creationId xmlns:p14="http://schemas.microsoft.com/office/powerpoint/2010/main" val="2873774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Previous Incidents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8216900" cy="3429000"/>
          </a:xfrm>
        </p:spPr>
        <p:txBody>
          <a:bodyPr/>
          <a:lstStyle/>
          <a:p>
            <a:r>
              <a:rPr lang="en-US" dirty="0"/>
              <a:t>Key Lessons for Preventing Hydraulic Shock</a:t>
            </a:r>
          </a:p>
          <a:p>
            <a:pPr marL="109537" indent="0">
              <a:buNone/>
            </a:pPr>
            <a:endParaRPr lang="en-US" dirty="0"/>
          </a:p>
          <a:p>
            <a:endParaRPr lang="en-US" dirty="0"/>
          </a:p>
          <a:p>
            <a:endParaRPr lang="en-US" altLang="en-US" dirty="0"/>
          </a:p>
          <a:p>
            <a:pPr lvl="1"/>
            <a:endParaRPr lang="en-US" altLang="en-US" dirty="0"/>
          </a:p>
          <a:p>
            <a:pPr lvl="1"/>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3"/>
          <a:stretch>
            <a:fillRect/>
          </a:stretch>
        </p:blipFill>
        <p:spPr>
          <a:xfrm>
            <a:off x="8205264" y="107950"/>
            <a:ext cx="768873" cy="705228"/>
          </a:xfrm>
          <a:prstGeom prst="rect">
            <a:avLst/>
          </a:prstGeom>
        </p:spPr>
      </p:pic>
      <p:pic>
        <p:nvPicPr>
          <p:cNvPr id="5" name="Picture 4">
            <a:extLst>
              <a:ext uri="{FF2B5EF4-FFF2-40B4-BE49-F238E27FC236}">
                <a16:creationId xmlns:a16="http://schemas.microsoft.com/office/drawing/2014/main" id="{A2CC8053-759C-4E2F-9B42-D767DADE71BB}"/>
              </a:ext>
            </a:extLst>
          </p:cNvPr>
          <p:cNvPicPr>
            <a:picLocks noChangeAspect="1"/>
          </p:cNvPicPr>
          <p:nvPr/>
        </p:nvPicPr>
        <p:blipFill>
          <a:blip r:embed="rId4"/>
          <a:stretch>
            <a:fillRect/>
          </a:stretch>
        </p:blipFill>
        <p:spPr>
          <a:xfrm>
            <a:off x="3215425" y="1545710"/>
            <a:ext cx="5638800" cy="3239664"/>
          </a:xfrm>
          <a:prstGeom prst="rect">
            <a:avLst/>
          </a:prstGeom>
        </p:spPr>
      </p:pic>
      <p:pic>
        <p:nvPicPr>
          <p:cNvPr id="6" name="Picture 5">
            <a:extLst>
              <a:ext uri="{FF2B5EF4-FFF2-40B4-BE49-F238E27FC236}">
                <a16:creationId xmlns:a16="http://schemas.microsoft.com/office/drawing/2014/main" id="{27F45CD1-FC1B-45BE-9D36-568C739B2B66}"/>
              </a:ext>
            </a:extLst>
          </p:cNvPr>
          <p:cNvPicPr>
            <a:picLocks noChangeAspect="1"/>
          </p:cNvPicPr>
          <p:nvPr/>
        </p:nvPicPr>
        <p:blipFill>
          <a:blip r:embed="rId5"/>
          <a:stretch>
            <a:fillRect/>
          </a:stretch>
        </p:blipFill>
        <p:spPr>
          <a:xfrm>
            <a:off x="304800" y="1657350"/>
            <a:ext cx="2910625" cy="2522706"/>
          </a:xfrm>
          <a:prstGeom prst="rect">
            <a:avLst/>
          </a:prstGeom>
        </p:spPr>
      </p:pic>
      <p:sp>
        <p:nvSpPr>
          <p:cNvPr id="8" name="TextBox 7">
            <a:extLst>
              <a:ext uri="{FF2B5EF4-FFF2-40B4-BE49-F238E27FC236}">
                <a16:creationId xmlns:a16="http://schemas.microsoft.com/office/drawing/2014/main" id="{263A5E6E-7B9C-49AB-AED4-3341046425FB}"/>
              </a:ext>
            </a:extLst>
          </p:cNvPr>
          <p:cNvSpPr txBox="1"/>
          <p:nvPr/>
        </p:nvSpPr>
        <p:spPr>
          <a:xfrm>
            <a:off x="1772" y="4095555"/>
            <a:ext cx="3213653" cy="430887"/>
          </a:xfrm>
          <a:prstGeom prst="rect">
            <a:avLst/>
          </a:prstGeom>
          <a:noFill/>
        </p:spPr>
        <p:txBody>
          <a:bodyPr wrap="square">
            <a:spAutoFit/>
          </a:bodyPr>
          <a:lstStyle/>
          <a:p>
            <a:pPr algn="ctr"/>
            <a:r>
              <a:rPr lang="en-US" sz="1100" dirty="0">
                <a:solidFill>
                  <a:srgbClr val="0052A0"/>
                </a:solidFill>
                <a:hlinkClick r:id="rId6">
                  <a:extLst>
                    <a:ext uri="{A12FA001-AC4F-418D-AE19-62706E023703}">
                      <ahyp:hlinkClr xmlns:ahyp="http://schemas.microsoft.com/office/drawing/2018/hyperlinkcolor" val="tx"/>
                    </a:ext>
                  </a:extLst>
                </a:hlinkClick>
              </a:rPr>
              <a:t>Key Lessons for Preventing Hydraulic Shock in Industrial Refrigeration Systems</a:t>
            </a:r>
            <a:endParaRPr lang="en-US" sz="1100" dirty="0">
              <a:solidFill>
                <a:srgbClr val="0052A0"/>
              </a:solidFill>
            </a:endParaRPr>
          </a:p>
        </p:txBody>
      </p:sp>
    </p:spTree>
    <p:extLst>
      <p:ext uri="{BB962C8B-B14F-4D97-AF65-F5344CB8AC3E}">
        <p14:creationId xmlns:p14="http://schemas.microsoft.com/office/powerpoint/2010/main" val="3925016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Team</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Experienced and knowledgeable team is essential</a:t>
            </a:r>
          </a:p>
          <a:p>
            <a:r>
              <a:rPr lang="en-US" altLang="en-US" dirty="0"/>
              <a:t>Appropriate number of team members</a:t>
            </a:r>
          </a:p>
          <a:p>
            <a:r>
              <a:rPr lang="en-US" altLang="en-US" dirty="0"/>
              <a:t>Requirements: </a:t>
            </a:r>
          </a:p>
          <a:p>
            <a:pPr lvl="1"/>
            <a:r>
              <a:rPr lang="en-US" altLang="en-US" dirty="0"/>
              <a:t>Expertise in engineering and operations</a:t>
            </a:r>
          </a:p>
          <a:p>
            <a:pPr lvl="1"/>
            <a:r>
              <a:rPr lang="en-US" altLang="en-US" dirty="0"/>
              <a:t>Specific knowledge and experience of the process</a:t>
            </a:r>
          </a:p>
          <a:p>
            <a:pPr lvl="1"/>
            <a:r>
              <a:rPr lang="en-US" altLang="en-US" dirty="0"/>
              <a:t>Knowledge of the methodology</a:t>
            </a:r>
          </a:p>
          <a:p>
            <a:pPr lvl="1"/>
            <a:endParaRPr lang="en-US" altLang="en-US" dirty="0"/>
          </a:p>
          <a:p>
            <a:pPr lvl="1"/>
            <a:endParaRPr lang="en-US" altLang="en-US" dirty="0"/>
          </a:p>
          <a:p>
            <a:pPr lvl="1"/>
            <a:endParaRPr lang="en-US" altLang="en-US" dirty="0"/>
          </a:p>
          <a:p>
            <a:pPr lvl="1"/>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2"/>
          <a:stretch>
            <a:fillRect/>
          </a:stretch>
        </p:blipFill>
        <p:spPr>
          <a:xfrm>
            <a:off x="8205264" y="107950"/>
            <a:ext cx="768873" cy="705228"/>
          </a:xfrm>
          <a:prstGeom prst="rect">
            <a:avLst/>
          </a:prstGeom>
        </p:spPr>
      </p:pic>
      <p:pic>
        <p:nvPicPr>
          <p:cNvPr id="5" name="Graphic 4" descr="Cheers outline">
            <a:extLst>
              <a:ext uri="{FF2B5EF4-FFF2-40B4-BE49-F238E27FC236}">
                <a16:creationId xmlns:a16="http://schemas.microsoft.com/office/drawing/2014/main" id="{0103629F-0C94-44D4-A996-9A0EECA0AE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1900" y="3638550"/>
            <a:ext cx="1409700" cy="1409700"/>
          </a:xfrm>
          <a:prstGeom prst="rect">
            <a:avLst/>
          </a:prstGeom>
        </p:spPr>
      </p:pic>
    </p:spTree>
    <p:extLst>
      <p:ext uri="{BB962C8B-B14F-4D97-AF65-F5344CB8AC3E}">
        <p14:creationId xmlns:p14="http://schemas.microsoft.com/office/powerpoint/2010/main" val="994617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PHA Team</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Roles:</a:t>
            </a:r>
          </a:p>
          <a:p>
            <a:pPr lvl="1"/>
            <a:r>
              <a:rPr lang="en-US" altLang="en-US" dirty="0"/>
              <a:t>Facilitator – Provides direction and organization</a:t>
            </a:r>
          </a:p>
          <a:p>
            <a:pPr lvl="1"/>
            <a:r>
              <a:rPr lang="en-US" altLang="en-US" dirty="0"/>
              <a:t>Scribe – Responsible for documenting the study</a:t>
            </a:r>
          </a:p>
          <a:p>
            <a:pPr lvl="1"/>
            <a:r>
              <a:rPr lang="en-US" altLang="en-US" dirty="0"/>
              <a:t>Contributors – Provide knowledge and expertise with practical experience in operations, maintenance and engineering.</a:t>
            </a:r>
          </a:p>
          <a:p>
            <a:pPr lvl="1"/>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2"/>
          <a:stretch>
            <a:fillRect/>
          </a:stretch>
        </p:blipFill>
        <p:spPr>
          <a:xfrm>
            <a:off x="8205264" y="107950"/>
            <a:ext cx="768873" cy="705228"/>
          </a:xfrm>
          <a:prstGeom prst="rect">
            <a:avLst/>
          </a:prstGeom>
        </p:spPr>
      </p:pic>
      <p:pic>
        <p:nvPicPr>
          <p:cNvPr id="5" name="Graphic 4" descr="Meeting outline">
            <a:extLst>
              <a:ext uri="{FF2B5EF4-FFF2-40B4-BE49-F238E27FC236}">
                <a16:creationId xmlns:a16="http://schemas.microsoft.com/office/drawing/2014/main" id="{9C602592-273C-4F90-835C-8A1311C204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0750" y="2800350"/>
            <a:ext cx="2222500" cy="2222500"/>
          </a:xfrm>
          <a:prstGeom prst="rect">
            <a:avLst/>
          </a:prstGeom>
        </p:spPr>
      </p:pic>
    </p:spTree>
    <p:extLst>
      <p:ext uri="{BB962C8B-B14F-4D97-AF65-F5344CB8AC3E}">
        <p14:creationId xmlns:p14="http://schemas.microsoft.com/office/powerpoint/2010/main" val="3996193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Items to Address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Hazard: A physical or chemical condition that has the potential for causing harm to people, property, or the environment.</a:t>
            </a:r>
          </a:p>
          <a:p>
            <a:r>
              <a:rPr lang="en-US" altLang="en-US" dirty="0"/>
              <a:t>Hazards of the process:</a:t>
            </a:r>
          </a:p>
          <a:p>
            <a:pPr lvl="1"/>
            <a:r>
              <a:rPr lang="en-US" altLang="en-US" dirty="0"/>
              <a:t>Hazardous consequences</a:t>
            </a:r>
          </a:p>
          <a:p>
            <a:pPr lvl="1"/>
            <a:r>
              <a:rPr lang="en-US" altLang="en-US" dirty="0"/>
              <a:t>Process and facility conditions that could produce undesirable consequences</a:t>
            </a:r>
          </a:p>
          <a:p>
            <a:pPr lvl="1"/>
            <a:endParaRPr lang="en-US" altLang="en-US" dirty="0"/>
          </a:p>
          <a:p>
            <a:pPr lvl="1"/>
            <a:endParaRPr lang="en-US" altLang="en-US" dirty="0"/>
          </a:p>
          <a:p>
            <a:pPr lvl="1"/>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2"/>
          <a:stretch>
            <a:fillRect/>
          </a:stretch>
        </p:blipFill>
        <p:spPr>
          <a:xfrm>
            <a:off x="8205264" y="107950"/>
            <a:ext cx="768873" cy="705228"/>
          </a:xfrm>
          <a:prstGeom prst="rect">
            <a:avLst/>
          </a:prstGeom>
        </p:spPr>
      </p:pic>
      <p:pic>
        <p:nvPicPr>
          <p:cNvPr id="5" name="Graphic 4" descr="Warning outline">
            <a:extLst>
              <a:ext uri="{FF2B5EF4-FFF2-40B4-BE49-F238E27FC236}">
                <a16:creationId xmlns:a16="http://schemas.microsoft.com/office/drawing/2014/main" id="{B5CA3431-E9BB-46BA-853A-80A498A667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5218" y="3105150"/>
            <a:ext cx="1524482" cy="1524482"/>
          </a:xfrm>
          <a:prstGeom prst="rect">
            <a:avLst/>
          </a:prstGeom>
        </p:spPr>
      </p:pic>
    </p:spTree>
    <p:extLst>
      <p:ext uri="{BB962C8B-B14F-4D97-AF65-F5344CB8AC3E}">
        <p14:creationId xmlns:p14="http://schemas.microsoft.com/office/powerpoint/2010/main" val="1088960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Items to Address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8382000" cy="3429000"/>
          </a:xfrm>
        </p:spPr>
        <p:txBody>
          <a:bodyPr/>
          <a:lstStyle/>
          <a:p>
            <a:r>
              <a:rPr lang="en-US" altLang="en-US" dirty="0"/>
              <a:t>Engineering and administrative controls applicable to the hazards</a:t>
            </a:r>
          </a:p>
          <a:p>
            <a:r>
              <a:rPr lang="en-US" altLang="en-US" dirty="0"/>
              <a:t>Detection methods providing early warning of releases</a:t>
            </a:r>
          </a:p>
          <a:p>
            <a:r>
              <a:rPr lang="en-US" altLang="en-US" dirty="0"/>
              <a:t>Consequences of failure of engineering and administrative controls</a:t>
            </a:r>
          </a:p>
          <a:p>
            <a:r>
              <a:rPr lang="en-US" altLang="en-US" dirty="0"/>
              <a:t>Evaluation of safety and health effects</a:t>
            </a:r>
          </a:p>
          <a:p>
            <a:endParaRPr lang="en-US" altLang="en-US" dirty="0"/>
          </a:p>
          <a:p>
            <a:endParaRPr lang="en-US" altLang="en-US" dirty="0"/>
          </a:p>
          <a:p>
            <a:pPr lvl="1"/>
            <a:endParaRPr lang="en-US" altLang="en-US" dirty="0"/>
          </a:p>
          <a:p>
            <a:pPr lvl="1"/>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2"/>
          <a:stretch>
            <a:fillRect/>
          </a:stretch>
        </p:blipFill>
        <p:spPr>
          <a:xfrm>
            <a:off x="8205264" y="107950"/>
            <a:ext cx="768873" cy="705228"/>
          </a:xfrm>
          <a:prstGeom prst="rect">
            <a:avLst/>
          </a:prstGeom>
        </p:spPr>
      </p:pic>
      <p:pic>
        <p:nvPicPr>
          <p:cNvPr id="8" name="Graphic 7" descr="Clipboard Badge outline">
            <a:extLst>
              <a:ext uri="{FF2B5EF4-FFF2-40B4-BE49-F238E27FC236}">
                <a16:creationId xmlns:a16="http://schemas.microsoft.com/office/drawing/2014/main" id="{8233D08A-906C-4D3F-ABEC-23604E81B7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1800" y="2779312"/>
            <a:ext cx="2057400" cy="2057400"/>
          </a:xfrm>
          <a:prstGeom prst="rect">
            <a:avLst/>
          </a:prstGeom>
        </p:spPr>
      </p:pic>
    </p:spTree>
    <p:extLst>
      <p:ext uri="{BB962C8B-B14F-4D97-AF65-F5344CB8AC3E}">
        <p14:creationId xmlns:p14="http://schemas.microsoft.com/office/powerpoint/2010/main" val="3185721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Items to Address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8382000" cy="3429000"/>
          </a:xfrm>
        </p:spPr>
        <p:txBody>
          <a:bodyPr/>
          <a:lstStyle/>
          <a:p>
            <a:r>
              <a:rPr lang="en-US" altLang="en-US" dirty="0"/>
              <a:t>Safeguards and control measures</a:t>
            </a:r>
          </a:p>
          <a:p>
            <a:pPr lvl="1"/>
            <a:r>
              <a:rPr lang="en-US" altLang="en-US" dirty="0"/>
              <a:t>Compressor high discharge pressure cutout at </a:t>
            </a:r>
            <a:r>
              <a:rPr lang="en-US" altLang="en-US" b="1" u="sng" dirty="0"/>
              <a:t>210 psig.</a:t>
            </a:r>
          </a:p>
          <a:p>
            <a:pPr lvl="1"/>
            <a:r>
              <a:rPr lang="en-US" altLang="en-US" dirty="0"/>
              <a:t>Emergency pressure control system activates at </a:t>
            </a:r>
            <a:r>
              <a:rPr lang="en-US" altLang="en-US" b="1" u="sng" dirty="0"/>
              <a:t>225 psig.</a:t>
            </a:r>
          </a:p>
          <a:p>
            <a:pPr lvl="1"/>
            <a:r>
              <a:rPr lang="en-US" altLang="en-US" dirty="0"/>
              <a:t>PRVs set pressure of </a:t>
            </a:r>
            <a:r>
              <a:rPr lang="en-US" altLang="en-US" b="1" u="sng" dirty="0"/>
              <a:t>250 psig</a:t>
            </a:r>
            <a:r>
              <a:rPr lang="en-US" altLang="en-US" dirty="0"/>
              <a:t> and relief to diffusion tank.</a:t>
            </a:r>
          </a:p>
          <a:p>
            <a:pPr marL="109537" indent="0">
              <a:buNone/>
            </a:pPr>
            <a:endParaRPr lang="en-US" altLang="en-US" dirty="0"/>
          </a:p>
          <a:p>
            <a:pPr lvl="1"/>
            <a:endParaRPr lang="en-US" altLang="en-US" dirty="0"/>
          </a:p>
          <a:p>
            <a:pPr lvl="1"/>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2"/>
          <a:stretch>
            <a:fillRect/>
          </a:stretch>
        </p:blipFill>
        <p:spPr>
          <a:xfrm>
            <a:off x="8205264" y="107950"/>
            <a:ext cx="768873" cy="705228"/>
          </a:xfrm>
          <a:prstGeom prst="rect">
            <a:avLst/>
          </a:prstGeom>
        </p:spPr>
      </p:pic>
    </p:spTree>
    <p:extLst>
      <p:ext uri="{BB962C8B-B14F-4D97-AF65-F5344CB8AC3E}">
        <p14:creationId xmlns:p14="http://schemas.microsoft.com/office/powerpoint/2010/main" val="410232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Items to Address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8382000" cy="3429000"/>
          </a:xfrm>
        </p:spPr>
        <p:txBody>
          <a:bodyPr/>
          <a:lstStyle/>
          <a:p>
            <a:pPr marL="109537" indent="0">
              <a:buNone/>
            </a:pPr>
            <a:r>
              <a:rPr lang="en-US" altLang="en-US" dirty="0"/>
              <a:t>Risk Ranking</a:t>
            </a:r>
          </a:p>
          <a:p>
            <a:r>
              <a:rPr lang="en-US" altLang="en-US" dirty="0"/>
              <a:t>Likelihood (L) Expected frequency of cause to happen?</a:t>
            </a:r>
          </a:p>
          <a:p>
            <a:pPr lvl="1"/>
            <a:r>
              <a:rPr lang="en-US" altLang="en-US" dirty="0"/>
              <a:t>With safeguards in place</a:t>
            </a:r>
          </a:p>
          <a:p>
            <a:pPr marL="392113" lvl="1" indent="0">
              <a:buNone/>
            </a:pPr>
            <a:endParaRPr lang="en-US" altLang="en-US" sz="1000" dirty="0"/>
          </a:p>
          <a:p>
            <a:r>
              <a:rPr lang="en-US" altLang="en-US" dirty="0"/>
              <a:t>Consequence (C) What is the expected outcome?</a:t>
            </a:r>
          </a:p>
          <a:p>
            <a:pPr lvl="1"/>
            <a:r>
              <a:rPr lang="en-US" altLang="en-US" dirty="0"/>
              <a:t>Assuming safeguards fail</a:t>
            </a:r>
          </a:p>
          <a:p>
            <a:pPr lvl="1"/>
            <a:endParaRPr lang="en-US" altLang="en-US" sz="1000" dirty="0"/>
          </a:p>
          <a:p>
            <a:r>
              <a:rPr lang="en-US" altLang="en-US" dirty="0"/>
              <a:t>Risk (R) is based on likelihood and consequence levels</a:t>
            </a:r>
          </a:p>
          <a:p>
            <a:endParaRPr lang="en-US" altLang="en-US" dirty="0"/>
          </a:p>
          <a:p>
            <a:pPr lvl="1"/>
            <a:endParaRPr lang="en-US" altLang="en-US" dirty="0"/>
          </a:p>
          <a:p>
            <a:endParaRPr lang="en-US" altLang="en-US" dirty="0"/>
          </a:p>
          <a:p>
            <a:endParaRPr lang="en-US" altLang="en-US" dirty="0"/>
          </a:p>
          <a:p>
            <a:pPr lvl="1"/>
            <a:endParaRPr lang="en-US" altLang="en-US" dirty="0"/>
          </a:p>
          <a:p>
            <a:pPr lvl="1"/>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2"/>
          <a:stretch>
            <a:fillRect/>
          </a:stretch>
        </p:blipFill>
        <p:spPr>
          <a:xfrm>
            <a:off x="8205264" y="107950"/>
            <a:ext cx="768873" cy="705228"/>
          </a:xfrm>
          <a:prstGeom prst="rect">
            <a:avLst/>
          </a:prstGeom>
        </p:spPr>
      </p:pic>
    </p:spTree>
    <p:extLst>
      <p:ext uri="{BB962C8B-B14F-4D97-AF65-F5344CB8AC3E}">
        <p14:creationId xmlns:p14="http://schemas.microsoft.com/office/powerpoint/2010/main" val="263188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49B1B8-7C21-1F4C-F529-2E177C700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F532E-B8D2-10B2-250C-39939CA5DDA8}"/>
              </a:ext>
            </a:extLst>
          </p:cNvPr>
          <p:cNvSpPr>
            <a:spLocks noGrp="1"/>
          </p:cNvSpPr>
          <p:nvPr>
            <p:ph type="title"/>
          </p:nvPr>
        </p:nvSpPr>
        <p:spPr/>
        <p:txBody>
          <a:bodyPr>
            <a:normAutofit fontScale="90000"/>
          </a:bodyPr>
          <a:lstStyle/>
          <a:p>
            <a:pPr>
              <a:defRPr/>
            </a:pPr>
            <a:r>
              <a:rPr lang="en-US" sz="3700" dirty="0">
                <a:solidFill>
                  <a:srgbClr val="0052A0"/>
                </a:solidFill>
              </a:rPr>
              <a:t>Poll Question 1</a:t>
            </a:r>
          </a:p>
        </p:txBody>
      </p:sp>
      <p:sp>
        <p:nvSpPr>
          <p:cNvPr id="32771" name="Content Placeholder 2">
            <a:extLst>
              <a:ext uri="{FF2B5EF4-FFF2-40B4-BE49-F238E27FC236}">
                <a16:creationId xmlns:a16="http://schemas.microsoft.com/office/drawing/2014/main" id="{CE0B7A66-9D32-2016-D111-51979623E2B7}"/>
              </a:ext>
            </a:extLst>
          </p:cNvPr>
          <p:cNvSpPr>
            <a:spLocks noGrp="1"/>
          </p:cNvSpPr>
          <p:nvPr>
            <p:ph idx="1"/>
          </p:nvPr>
        </p:nvSpPr>
        <p:spPr/>
        <p:txBody>
          <a:bodyPr/>
          <a:lstStyle/>
          <a:p>
            <a:r>
              <a:rPr lang="en-US" dirty="0"/>
              <a:t>What has been your role in a hazard review or PHA?</a:t>
            </a:r>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A0ECFFED-93EA-1EAA-040F-EE4E9D249D80}"/>
              </a:ext>
            </a:extLst>
          </p:cNvPr>
          <p:cNvPicPr>
            <a:picLocks noChangeAspect="1"/>
          </p:cNvPicPr>
          <p:nvPr/>
        </p:nvPicPr>
        <p:blipFill>
          <a:blip r:embed="rId2"/>
          <a:stretch>
            <a:fillRect/>
          </a:stretch>
        </p:blipFill>
        <p:spPr>
          <a:xfrm>
            <a:off x="8205264" y="107950"/>
            <a:ext cx="768873" cy="705228"/>
          </a:xfrm>
          <a:prstGeom prst="rect">
            <a:avLst/>
          </a:prstGeom>
        </p:spPr>
      </p:pic>
      <p:pic>
        <p:nvPicPr>
          <p:cNvPr id="9" name="Picture 8" descr="A qr code on a blue background&#10;&#10;AI-generated content may be incorrect.">
            <a:extLst>
              <a:ext uri="{FF2B5EF4-FFF2-40B4-BE49-F238E27FC236}">
                <a16:creationId xmlns:a16="http://schemas.microsoft.com/office/drawing/2014/main" id="{8BF609E0-33C9-A8B3-443E-111CB04A0F81}"/>
              </a:ext>
            </a:extLst>
          </p:cNvPr>
          <p:cNvPicPr>
            <a:picLocks noChangeAspect="1"/>
          </p:cNvPicPr>
          <p:nvPr/>
        </p:nvPicPr>
        <p:blipFill>
          <a:blip r:embed="rId3">
            <a:extLst>
              <a:ext uri="{28A0092B-C50C-407E-A947-70E740481C1C}">
                <a14:useLocalDpi xmlns:a14="http://schemas.microsoft.com/office/drawing/2010/main" val="0"/>
              </a:ext>
            </a:extLst>
          </a:blip>
          <a:srcRect t="24286" b="4286"/>
          <a:stretch>
            <a:fillRect/>
          </a:stretch>
        </p:blipFill>
        <p:spPr>
          <a:xfrm>
            <a:off x="2667000" y="1657350"/>
            <a:ext cx="3810000" cy="2721429"/>
          </a:xfrm>
          <a:prstGeom prst="rect">
            <a:avLst/>
          </a:prstGeom>
        </p:spPr>
      </p:pic>
    </p:spTree>
    <p:extLst>
      <p:ext uri="{BB962C8B-B14F-4D97-AF65-F5344CB8AC3E}">
        <p14:creationId xmlns:p14="http://schemas.microsoft.com/office/powerpoint/2010/main" val="2122532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Items to Address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199" y="1085850"/>
            <a:ext cx="8516937" cy="3429000"/>
          </a:xfrm>
        </p:spPr>
        <p:txBody>
          <a:bodyPr/>
          <a:lstStyle/>
          <a:p>
            <a:r>
              <a:rPr lang="en-US" altLang="en-US" dirty="0"/>
              <a:t>Risk Ranking Matrix</a:t>
            </a:r>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2"/>
          <a:stretch>
            <a:fillRect/>
          </a:stretch>
        </p:blipFill>
        <p:spPr>
          <a:xfrm>
            <a:off x="8205264" y="107950"/>
            <a:ext cx="768873" cy="705228"/>
          </a:xfrm>
          <a:prstGeom prst="rect">
            <a:avLst/>
          </a:prstGeom>
        </p:spPr>
      </p:pic>
      <p:pic>
        <p:nvPicPr>
          <p:cNvPr id="15" name="Picture 14">
            <a:extLst>
              <a:ext uri="{FF2B5EF4-FFF2-40B4-BE49-F238E27FC236}">
                <a16:creationId xmlns:a16="http://schemas.microsoft.com/office/drawing/2014/main" id="{9B494A4F-D041-4615-A723-EE96C6ABFB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82700" y="1451348"/>
            <a:ext cx="6553200" cy="3418582"/>
          </a:xfrm>
          <a:prstGeom prst="rect">
            <a:avLst/>
          </a:prstGeom>
        </p:spPr>
      </p:pic>
    </p:spTree>
    <p:extLst>
      <p:ext uri="{BB962C8B-B14F-4D97-AF65-F5344CB8AC3E}">
        <p14:creationId xmlns:p14="http://schemas.microsoft.com/office/powerpoint/2010/main" val="6936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Items to Address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199" y="1085850"/>
            <a:ext cx="8763001" cy="3429000"/>
          </a:xfrm>
        </p:spPr>
        <p:txBody>
          <a:bodyPr/>
          <a:lstStyle/>
          <a:p>
            <a:r>
              <a:rPr lang="en-US" altLang="en-US" dirty="0"/>
              <a:t>Risk Level Explanation</a:t>
            </a:r>
          </a:p>
          <a:p>
            <a:pPr marL="0" indent="0">
              <a:buNone/>
            </a:pPr>
            <a:r>
              <a:rPr lang="en-US" altLang="en-US" sz="2400" dirty="0"/>
              <a:t>A: Unacceptable, #1 priority to reduce risk within 12 months</a:t>
            </a:r>
          </a:p>
          <a:p>
            <a:pPr marL="0" indent="0">
              <a:buNone/>
            </a:pPr>
            <a:r>
              <a:rPr lang="en-US" altLang="en-US" sz="2400" dirty="0"/>
              <a:t>B: Undesirable, #2 priority to reduce risk within 30 months</a:t>
            </a:r>
          </a:p>
          <a:p>
            <a:pPr marL="0" indent="0">
              <a:buNone/>
            </a:pPr>
            <a:r>
              <a:rPr lang="en-US" altLang="en-US" sz="2400" dirty="0"/>
              <a:t>C: Tolerable with ongoing administrative and engineering controls </a:t>
            </a:r>
          </a:p>
          <a:p>
            <a:pPr marL="0" indent="0">
              <a:buNone/>
            </a:pPr>
            <a:r>
              <a:rPr lang="en-US" altLang="en-US" sz="2400" dirty="0"/>
              <a:t>D: Acceptable as is</a:t>
            </a:r>
          </a:p>
        </p:txBody>
      </p:sp>
      <p:pic>
        <p:nvPicPr>
          <p:cNvPr id="4" name="Picture 11" descr="A close up of a logo&#10;&#10;Description generated with high confidence">
            <a:extLst>
              <a:ext uri="{FF2B5EF4-FFF2-40B4-BE49-F238E27FC236}">
                <a16:creationId xmlns:a16="http://schemas.microsoft.com/office/drawing/2014/main" id="{72469B0B-9B47-4976-95CF-94786CF8B41C}"/>
              </a:ext>
            </a:extLst>
          </p:cNvPr>
          <p:cNvPicPr>
            <a:picLocks noChangeAspect="1"/>
          </p:cNvPicPr>
          <p:nvPr/>
        </p:nvPicPr>
        <p:blipFill>
          <a:blip r:embed="rId2"/>
          <a:stretch>
            <a:fillRect/>
          </a:stretch>
        </p:blipFill>
        <p:spPr>
          <a:xfrm>
            <a:off x="8205264" y="107950"/>
            <a:ext cx="768873" cy="705228"/>
          </a:xfrm>
          <a:prstGeom prst="rect">
            <a:avLst/>
          </a:prstGeom>
        </p:spPr>
      </p:pic>
      <p:pic>
        <p:nvPicPr>
          <p:cNvPr id="5" name="Picture 4">
            <a:extLst>
              <a:ext uri="{FF2B5EF4-FFF2-40B4-BE49-F238E27FC236}">
                <a16:creationId xmlns:a16="http://schemas.microsoft.com/office/drawing/2014/main" id="{53E119D2-E507-4B01-9E09-9A9C9B90FE2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52800" y="2800350"/>
            <a:ext cx="4025900" cy="2100175"/>
          </a:xfrm>
          <a:prstGeom prst="rect">
            <a:avLst/>
          </a:prstGeom>
        </p:spPr>
      </p:pic>
    </p:spTree>
    <p:extLst>
      <p:ext uri="{BB962C8B-B14F-4D97-AF65-F5344CB8AC3E}">
        <p14:creationId xmlns:p14="http://schemas.microsoft.com/office/powerpoint/2010/main" val="3315659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C60F12C8-31AA-4A44-827A-899D142C673C}"/>
              </a:ext>
            </a:extLst>
          </p:cNvPr>
          <p:cNvSpPr txBox="1">
            <a:spLocks/>
          </p:cNvSpPr>
          <p:nvPr/>
        </p:nvSpPr>
        <p:spPr bwMode="auto">
          <a:xfrm>
            <a:off x="437707" y="1085850"/>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panose="05000000000000000000" pitchFamily="2" charset="2"/>
              <a:buChar char="Ø"/>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dirty="0"/>
          </a:p>
        </p:txBody>
      </p:sp>
      <p:sp>
        <p:nvSpPr>
          <p:cNvPr id="3" name="Title 2">
            <a:extLst>
              <a:ext uri="{FF2B5EF4-FFF2-40B4-BE49-F238E27FC236}">
                <a16:creationId xmlns:a16="http://schemas.microsoft.com/office/drawing/2014/main" id="{73759696-4570-4F2F-A5CB-2D53CB34F4B0}"/>
              </a:ext>
            </a:extLst>
          </p:cNvPr>
          <p:cNvSpPr>
            <a:spLocks noGrp="1"/>
          </p:cNvSpPr>
          <p:nvPr>
            <p:ph type="title"/>
          </p:nvPr>
        </p:nvSpPr>
        <p:spPr/>
        <p:txBody>
          <a:bodyPr>
            <a:normAutofit/>
          </a:bodyPr>
          <a:lstStyle/>
          <a:p>
            <a:pPr>
              <a:defRPr/>
            </a:pPr>
            <a:r>
              <a:rPr lang="en-US" sz="3000" dirty="0">
                <a:solidFill>
                  <a:srgbClr val="0052A0"/>
                </a:solidFill>
              </a:rPr>
              <a:t>Risk Ranking</a:t>
            </a:r>
          </a:p>
        </p:txBody>
      </p:sp>
      <p:pic>
        <p:nvPicPr>
          <p:cNvPr id="5" name="Picture 2">
            <a:extLst>
              <a:ext uri="{FF2B5EF4-FFF2-40B4-BE49-F238E27FC236}">
                <a16:creationId xmlns:a16="http://schemas.microsoft.com/office/drawing/2014/main" id="{49951744-CAB5-4631-8515-D276F8277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367" y="1291266"/>
            <a:ext cx="4412332" cy="27663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00D1B74-487F-411B-BD8E-15808C240F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1266"/>
            <a:ext cx="2868214" cy="27663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A close up of a logo&#10;&#10;Description generated with high confidence">
            <a:extLst>
              <a:ext uri="{FF2B5EF4-FFF2-40B4-BE49-F238E27FC236}">
                <a16:creationId xmlns:a16="http://schemas.microsoft.com/office/drawing/2014/main" id="{2E65A926-FB59-4755-AB84-1E99D19DE207}"/>
              </a:ext>
            </a:extLst>
          </p:cNvPr>
          <p:cNvPicPr>
            <a:picLocks noChangeAspect="1"/>
          </p:cNvPicPr>
          <p:nvPr/>
        </p:nvPicPr>
        <p:blipFill>
          <a:blip r:embed="rId5"/>
          <a:stretch>
            <a:fillRect/>
          </a:stretch>
        </p:blipFill>
        <p:spPr>
          <a:xfrm>
            <a:off x="8205264" y="107950"/>
            <a:ext cx="768873" cy="705228"/>
          </a:xfrm>
          <a:prstGeom prst="rect">
            <a:avLst/>
          </a:prstGeom>
        </p:spPr>
      </p:pic>
    </p:spTree>
    <p:extLst>
      <p:ext uri="{BB962C8B-B14F-4D97-AF65-F5344CB8AC3E}">
        <p14:creationId xmlns:p14="http://schemas.microsoft.com/office/powerpoint/2010/main" val="3050006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descr="Image result for traffic">
            <a:extLst>
              <a:ext uri="{FF2B5EF4-FFF2-40B4-BE49-F238E27FC236}">
                <a16:creationId xmlns:a16="http://schemas.microsoft.com/office/drawing/2014/main" id="{5F050430-ED88-4D10-B863-D1006CEE497C}"/>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8000" b="8471"/>
          <a:stretch/>
        </p:blipFill>
        <p:spPr bwMode="auto">
          <a:xfrm>
            <a:off x="6717662" y="2540095"/>
            <a:ext cx="988346" cy="825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External Events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Seismic</a:t>
            </a:r>
          </a:p>
          <a:p>
            <a:r>
              <a:rPr lang="en-US" altLang="en-US" dirty="0"/>
              <a:t>Weather</a:t>
            </a:r>
          </a:p>
          <a:p>
            <a:r>
              <a:rPr lang="en-US" altLang="en-US" dirty="0"/>
              <a:t>Traffic</a:t>
            </a:r>
          </a:p>
          <a:p>
            <a:r>
              <a:rPr lang="en-US" altLang="en-US" dirty="0"/>
              <a:t>Onsite Incidents</a:t>
            </a:r>
          </a:p>
          <a:p>
            <a:r>
              <a:rPr lang="en-US" altLang="en-US" dirty="0"/>
              <a:t>Offsite Incidents</a:t>
            </a:r>
          </a:p>
          <a:p>
            <a:pPr lvl="1"/>
            <a:endParaRPr lang="en-US" altLang="en-US" dirty="0"/>
          </a:p>
          <a:p>
            <a:pPr lvl="1"/>
            <a:endParaRPr lang="en-US" altLang="en-US" dirty="0"/>
          </a:p>
        </p:txBody>
      </p:sp>
      <p:pic>
        <p:nvPicPr>
          <p:cNvPr id="2050" name="Picture 2" descr="Image result for extreme weather">
            <a:extLst>
              <a:ext uri="{FF2B5EF4-FFF2-40B4-BE49-F238E27FC236}">
                <a16:creationId xmlns:a16="http://schemas.microsoft.com/office/drawing/2014/main" id="{2221BFE9-7BB6-4A11-96DE-5B4DD5D0274B}"/>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13254" y="1685529"/>
            <a:ext cx="744238" cy="7442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7310BD5-16F1-468C-90E2-EB2A68C0D9DF}"/>
              </a:ext>
            </a:extLst>
          </p:cNvPr>
          <p:cNvPicPr>
            <a:picLocks noChangeAspect="1" noChangeArrowheads="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b="16472"/>
          <a:stretch/>
        </p:blipFill>
        <p:spPr bwMode="auto">
          <a:xfrm>
            <a:off x="4959284" y="935332"/>
            <a:ext cx="988346" cy="825548"/>
          </a:xfrm>
          <a:prstGeom prst="rect">
            <a:avLst/>
          </a:prstGeom>
          <a:solidFill>
            <a:schemeClr val="bg1"/>
          </a:solidFill>
        </p:spPr>
      </p:pic>
      <p:pic>
        <p:nvPicPr>
          <p:cNvPr id="2056" name="Picture 8" descr="Image result for hazmat">
            <a:extLst>
              <a:ext uri="{FF2B5EF4-FFF2-40B4-BE49-F238E27FC236}">
                <a16:creationId xmlns:a16="http://schemas.microsoft.com/office/drawing/2014/main" id="{2B1659D1-C04D-4C88-BB4D-3E50A2FC0CB8}"/>
              </a:ext>
            </a:extLst>
          </p:cNvPr>
          <p:cNvPicPr>
            <a:picLocks noChangeAspect="1" noChangeArrowheads="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7732" y="3261458"/>
            <a:ext cx="839930" cy="8399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A close up of a logo&#10;&#10;Description generated with high confidence">
            <a:extLst>
              <a:ext uri="{FF2B5EF4-FFF2-40B4-BE49-F238E27FC236}">
                <a16:creationId xmlns:a16="http://schemas.microsoft.com/office/drawing/2014/main" id="{5F5C7921-536D-4845-99C6-7935C57F6ADF}"/>
              </a:ext>
            </a:extLst>
          </p:cNvPr>
          <p:cNvPicPr>
            <a:picLocks noChangeAspect="1"/>
          </p:cNvPicPr>
          <p:nvPr/>
        </p:nvPicPr>
        <p:blipFill>
          <a:blip r:embed="rId7"/>
          <a:stretch>
            <a:fillRect/>
          </a:stretch>
        </p:blipFill>
        <p:spPr>
          <a:xfrm>
            <a:off x="8205264" y="107950"/>
            <a:ext cx="768873" cy="705228"/>
          </a:xfrm>
          <a:prstGeom prst="rect">
            <a:avLst/>
          </a:prstGeom>
        </p:spPr>
      </p:pic>
    </p:spTree>
    <p:extLst>
      <p:ext uri="{BB962C8B-B14F-4D97-AF65-F5344CB8AC3E}">
        <p14:creationId xmlns:p14="http://schemas.microsoft.com/office/powerpoint/2010/main" val="3704461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87310BD5-16F1-468C-90E2-EB2A68C0D9DF}"/>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b="16472"/>
          <a:stretch/>
        </p:blipFill>
        <p:spPr bwMode="auto">
          <a:xfrm>
            <a:off x="5642775" y="1718324"/>
            <a:ext cx="2590800" cy="2164051"/>
          </a:xfrm>
          <a:prstGeom prst="rect">
            <a:avLst/>
          </a:prstGeom>
          <a:solidFill>
            <a:schemeClr val="bg1"/>
          </a:solidFill>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External Events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4495800" cy="3429000"/>
          </a:xfrm>
        </p:spPr>
        <p:txBody>
          <a:bodyPr/>
          <a:lstStyle/>
          <a:p>
            <a:r>
              <a:rPr lang="en-US" altLang="en-US" dirty="0"/>
              <a:t>Seismic Assessments</a:t>
            </a:r>
          </a:p>
          <a:p>
            <a:pPr lvl="1"/>
            <a:r>
              <a:rPr lang="en-US" altLang="en-US" dirty="0"/>
              <a:t>Revalidated at least every 5 years</a:t>
            </a:r>
          </a:p>
          <a:p>
            <a:pPr lvl="1"/>
            <a:r>
              <a:rPr lang="en-US" dirty="0"/>
              <a:t>Must be conducted for RMP to be deemed as complete during the regulatory RMP review process.</a:t>
            </a:r>
            <a:endParaRPr lang="en-US" altLang="en-US" dirty="0"/>
          </a:p>
          <a:p>
            <a:endParaRPr lang="en-US" altLang="en-US" dirty="0"/>
          </a:p>
          <a:p>
            <a:pPr lvl="1"/>
            <a:endParaRPr lang="en-US" altLang="en-US" dirty="0"/>
          </a:p>
        </p:txBody>
      </p:sp>
      <p:pic>
        <p:nvPicPr>
          <p:cNvPr id="8" name="Picture 11" descr="A close up of a logo&#10;&#10;Description generated with high confidence">
            <a:extLst>
              <a:ext uri="{FF2B5EF4-FFF2-40B4-BE49-F238E27FC236}">
                <a16:creationId xmlns:a16="http://schemas.microsoft.com/office/drawing/2014/main" id="{5F5C7921-536D-4845-99C6-7935C57F6ADF}"/>
              </a:ext>
            </a:extLst>
          </p:cNvPr>
          <p:cNvPicPr>
            <a:picLocks noChangeAspect="1"/>
          </p:cNvPicPr>
          <p:nvPr/>
        </p:nvPicPr>
        <p:blipFill>
          <a:blip r:embed="rId4"/>
          <a:stretch>
            <a:fillRect/>
          </a:stretch>
        </p:blipFill>
        <p:spPr>
          <a:xfrm>
            <a:off x="8205264" y="107950"/>
            <a:ext cx="768873" cy="705228"/>
          </a:xfrm>
          <a:prstGeom prst="rect">
            <a:avLst/>
          </a:prstGeom>
        </p:spPr>
      </p:pic>
      <p:sp>
        <p:nvSpPr>
          <p:cNvPr id="10" name="TextBox 9">
            <a:extLst>
              <a:ext uri="{FF2B5EF4-FFF2-40B4-BE49-F238E27FC236}">
                <a16:creationId xmlns:a16="http://schemas.microsoft.com/office/drawing/2014/main" id="{13683AE7-C8D9-477B-AFF3-E5D276263CCE}"/>
              </a:ext>
            </a:extLst>
          </p:cNvPr>
          <p:cNvSpPr txBox="1"/>
          <p:nvPr/>
        </p:nvSpPr>
        <p:spPr>
          <a:xfrm>
            <a:off x="2358225" y="4596140"/>
            <a:ext cx="4579950" cy="261610"/>
          </a:xfrm>
          <a:prstGeom prst="rect">
            <a:avLst/>
          </a:prstGeom>
          <a:noFill/>
        </p:spPr>
        <p:txBody>
          <a:bodyPr wrap="square">
            <a:spAutoFit/>
          </a:bodyPr>
          <a:lstStyle/>
          <a:p>
            <a:pPr algn="ctr"/>
            <a:r>
              <a:rPr lang="en-US" sz="1100" dirty="0">
                <a:solidFill>
                  <a:srgbClr val="0052A0"/>
                </a:solidFill>
                <a:hlinkClick r:id="rId5" tooltip="Link to CalARP Seismic Assessment Guidance">
                  <a:extLst>
                    <a:ext uri="{A12FA001-AC4F-418D-AE19-62706E023703}">
                      <ahyp:hlinkClr xmlns:ahyp="http://schemas.microsoft.com/office/drawing/2018/hyperlinkcolor" val="tx"/>
                    </a:ext>
                  </a:extLst>
                </a:hlinkClick>
              </a:rPr>
              <a:t>CalARP Seismic Assessment Guidance</a:t>
            </a:r>
            <a:endParaRPr lang="en-US" sz="1100" dirty="0">
              <a:solidFill>
                <a:srgbClr val="0052A0"/>
              </a:solidFill>
            </a:endParaRPr>
          </a:p>
        </p:txBody>
      </p:sp>
    </p:spTree>
    <p:extLst>
      <p:ext uri="{BB962C8B-B14F-4D97-AF65-F5344CB8AC3E}">
        <p14:creationId xmlns:p14="http://schemas.microsoft.com/office/powerpoint/2010/main" val="1353323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DCA18-649A-4AFE-82E0-90D7E8054638}"/>
              </a:ext>
            </a:extLst>
          </p:cNvPr>
          <p:cNvSpPr>
            <a:spLocks noGrp="1"/>
          </p:cNvSpPr>
          <p:nvPr>
            <p:ph idx="1"/>
          </p:nvPr>
        </p:nvSpPr>
        <p:spPr>
          <a:xfrm>
            <a:off x="457199" y="1085850"/>
            <a:ext cx="8516937" cy="3429000"/>
          </a:xfrm>
        </p:spPr>
        <p:txBody>
          <a:bodyPr/>
          <a:lstStyle/>
          <a:p>
            <a:r>
              <a:rPr lang="en-US" dirty="0"/>
              <a:t>Purpose</a:t>
            </a:r>
          </a:p>
          <a:p>
            <a:pPr lvl="1"/>
            <a:r>
              <a:rPr lang="en-US" sz="2200" dirty="0"/>
              <a:t>Identify and analyze significant hazardous situations of a process.</a:t>
            </a:r>
          </a:p>
          <a:p>
            <a:pPr lvl="1"/>
            <a:r>
              <a:rPr lang="en-US" sz="2200" dirty="0"/>
              <a:t>Aid in decision making for improving safety and managing risk.</a:t>
            </a:r>
          </a:p>
          <a:p>
            <a:r>
              <a:rPr lang="en-US" dirty="0"/>
              <a:t>Desired outcomes</a:t>
            </a:r>
          </a:p>
          <a:p>
            <a:pPr lvl="1"/>
            <a:r>
              <a:rPr lang="en-US" sz="2200" dirty="0"/>
              <a:t>Fewer incidents</a:t>
            </a:r>
          </a:p>
          <a:p>
            <a:pPr lvl="1"/>
            <a:r>
              <a:rPr lang="en-US" sz="2200" dirty="0"/>
              <a:t>Reduced consequences</a:t>
            </a:r>
          </a:p>
          <a:p>
            <a:pPr lvl="1"/>
            <a:r>
              <a:rPr lang="en-US" sz="2200" dirty="0"/>
              <a:t>Evaluate compliance</a:t>
            </a:r>
            <a:endParaRPr lang="en-US" dirty="0"/>
          </a:p>
          <a:p>
            <a:pPr lvl="1"/>
            <a:endParaRPr lang="en-US" dirty="0"/>
          </a:p>
        </p:txBody>
      </p:sp>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Review: Process Hazard Analysis</a:t>
            </a:r>
          </a:p>
        </p:txBody>
      </p:sp>
    </p:spTree>
    <p:extLst>
      <p:ext uri="{BB962C8B-B14F-4D97-AF65-F5344CB8AC3E}">
        <p14:creationId xmlns:p14="http://schemas.microsoft.com/office/powerpoint/2010/main" val="55243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Review: PHA Process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Gather information on the process</a:t>
            </a:r>
          </a:p>
          <a:p>
            <a:r>
              <a:rPr lang="en-US" dirty="0"/>
              <a:t>Review and evaluate potential gaps</a:t>
            </a:r>
          </a:p>
          <a:p>
            <a:r>
              <a:rPr lang="en-US" dirty="0"/>
              <a:t>Perform study with qualified team</a:t>
            </a:r>
          </a:p>
          <a:p>
            <a:r>
              <a:rPr lang="en-US" dirty="0"/>
              <a:t>Address recommendations</a:t>
            </a:r>
          </a:p>
          <a:p>
            <a:r>
              <a:rPr lang="en-US" dirty="0"/>
              <a:t>Update and revalidate</a:t>
            </a:r>
          </a:p>
          <a:p>
            <a:endParaRPr lang="en-US" altLang="en-US" dirty="0"/>
          </a:p>
        </p:txBody>
      </p:sp>
      <p:pic>
        <p:nvPicPr>
          <p:cNvPr id="7" name="Graphic 6" descr="Arrow circle with solid fill">
            <a:extLst>
              <a:ext uri="{FF2B5EF4-FFF2-40B4-BE49-F238E27FC236}">
                <a16:creationId xmlns:a16="http://schemas.microsoft.com/office/drawing/2014/main" id="{EFF78B76-BFA5-4343-8311-CBE5488596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5400" y="2255520"/>
            <a:ext cx="2590800" cy="2590800"/>
          </a:xfrm>
          <a:prstGeom prst="rect">
            <a:avLst/>
          </a:prstGeom>
        </p:spPr>
      </p:pic>
    </p:spTree>
    <p:extLst>
      <p:ext uri="{BB962C8B-B14F-4D97-AF65-F5344CB8AC3E}">
        <p14:creationId xmlns:p14="http://schemas.microsoft.com/office/powerpoint/2010/main" val="3336955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a:bodyPr>
          <a:lstStyle/>
          <a:p>
            <a:pPr>
              <a:defRPr/>
            </a:pPr>
            <a:r>
              <a:rPr lang="en-US" sz="3000" dirty="0">
                <a:solidFill>
                  <a:srgbClr val="0052A0"/>
                </a:solidFill>
              </a:rPr>
              <a:t>References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199" y="1085850"/>
            <a:ext cx="8516937" cy="3429000"/>
          </a:xfrm>
        </p:spPr>
        <p:txBody>
          <a:bodyPr/>
          <a:lstStyle/>
          <a:p>
            <a:r>
              <a:rPr lang="en-US" sz="1500" dirty="0"/>
              <a:t>Center for Chemical Process Safety. 2019. American Institute of Chemical Engineers. </a:t>
            </a:r>
            <a:r>
              <a:rPr lang="en-US" sz="1500" i="1" u="sng" dirty="0">
                <a:solidFill>
                  <a:srgbClr val="0052A0"/>
                </a:solidFill>
                <a:hlinkClick r:id="rId3">
                  <a:extLst>
                    <a:ext uri="{A12FA001-AC4F-418D-AE19-62706E023703}">
                      <ahyp:hlinkClr xmlns:ahyp="http://schemas.microsoft.com/office/drawing/2018/hyperlinkcolor" val="tx"/>
                    </a:ext>
                  </a:extLst>
                </a:hlinkClick>
              </a:rPr>
              <a:t>CCPS Monograph: Assessment of and planning for natural hazards</a:t>
            </a:r>
            <a:endParaRPr lang="en-US" sz="1500" dirty="0">
              <a:solidFill>
                <a:srgbClr val="0052A0"/>
              </a:solidFill>
            </a:endParaRPr>
          </a:p>
          <a:p>
            <a:r>
              <a:rPr lang="en-US" sz="1500" dirty="0"/>
              <a:t>U.S. Chemical Safety and Hazard Investigation Board. 2018. </a:t>
            </a:r>
            <a:r>
              <a:rPr lang="en-US" sz="1500" i="1" u="sng" dirty="0">
                <a:solidFill>
                  <a:srgbClr val="0052A0"/>
                </a:solidFill>
                <a:hlinkClick r:id="rId4">
                  <a:extLst>
                    <a:ext uri="{A12FA001-AC4F-418D-AE19-62706E023703}">
                      <ahyp:hlinkClr xmlns:ahyp="http://schemas.microsoft.com/office/drawing/2018/hyperlinkcolor" val="tx"/>
                    </a:ext>
                  </a:extLst>
                </a:hlinkClick>
              </a:rPr>
              <a:t>Organic Peroxide Decomposition, Release, and Fire at Arkema Crosby Following Hurricane Harvey Flooding</a:t>
            </a:r>
            <a:r>
              <a:rPr lang="en-US" sz="1500" dirty="0">
                <a:solidFill>
                  <a:srgbClr val="0052A0"/>
                </a:solidFill>
              </a:rPr>
              <a:t> </a:t>
            </a:r>
          </a:p>
          <a:p>
            <a:pPr marL="109537" indent="0">
              <a:buNone/>
            </a:pPr>
            <a:r>
              <a:rPr lang="en-US" sz="1500" dirty="0"/>
              <a:t>Federal OSHA Interpretation Letters:</a:t>
            </a:r>
          </a:p>
          <a:p>
            <a:r>
              <a:rPr lang="en-US" sz="1500" b="1" dirty="0"/>
              <a:t>1910.119(e)(3)</a:t>
            </a:r>
            <a:r>
              <a:rPr lang="en-US" sz="1500" dirty="0"/>
              <a:t> - </a:t>
            </a:r>
            <a:r>
              <a:rPr lang="en-US" sz="1500" u="sng" dirty="0">
                <a:solidFill>
                  <a:srgbClr val="0052A0"/>
                </a:solidFill>
                <a:hlinkClick r:id="rId5" tooltip="Documentation methods used to comply with the qualitative evaluation of a range of possible safety/health effects of &quot;failure of controls&quot; requirement of the PSM standard.">
                  <a:extLst>
                    <a:ext uri="{A12FA001-AC4F-418D-AE19-62706E023703}">
                      <ahyp:hlinkClr xmlns:ahyp="http://schemas.microsoft.com/office/drawing/2018/hyperlinkcolor" val="tx"/>
                    </a:ext>
                  </a:extLst>
                </a:hlinkClick>
              </a:rPr>
              <a:t>Documentation methods used to comply with the qualitative evaluation of a range of possible safety/health effects of "failure of controls" requirement of the PSM standard. </a:t>
            </a:r>
            <a:r>
              <a:rPr lang="en-US" sz="1500" dirty="0"/>
              <a:t>- 02/01/2005</a:t>
            </a:r>
          </a:p>
          <a:p>
            <a:r>
              <a:rPr lang="en-US" sz="1500" b="1" dirty="0"/>
              <a:t>1910.119(e)(3)</a:t>
            </a:r>
            <a:r>
              <a:rPr lang="en-US" sz="1500" dirty="0"/>
              <a:t> - </a:t>
            </a:r>
            <a:r>
              <a:rPr lang="en-US" sz="1500" u="sng" dirty="0">
                <a:solidFill>
                  <a:srgbClr val="0052A0"/>
                </a:solidFill>
                <a:hlinkClick r:id="rId6" tooltip="PSM compliance for ammonia refrigeration systems.">
                  <a:extLst>
                    <a:ext uri="{A12FA001-AC4F-418D-AE19-62706E023703}">
                      <ahyp:hlinkClr xmlns:ahyp="http://schemas.microsoft.com/office/drawing/2018/hyperlinkcolor" val="tx"/>
                    </a:ext>
                  </a:extLst>
                </a:hlinkClick>
              </a:rPr>
              <a:t>PSM compliance for ammonia refrigeration systems. </a:t>
            </a:r>
            <a:r>
              <a:rPr lang="en-US" sz="1500" dirty="0"/>
              <a:t>- 07/12/2006</a:t>
            </a:r>
          </a:p>
          <a:p>
            <a:r>
              <a:rPr lang="en-US" sz="1500" b="1" dirty="0"/>
              <a:t>1910.119(e)(3)</a:t>
            </a:r>
            <a:r>
              <a:rPr lang="en-US" sz="1500" dirty="0"/>
              <a:t> - </a:t>
            </a:r>
            <a:r>
              <a:rPr lang="en-US" sz="1500" u="sng" dirty="0">
                <a:solidFill>
                  <a:srgbClr val="0052A0"/>
                </a:solidFill>
                <a:hlinkClick r:id="rId7" tooltip="Steps for updating and revalidating a Process Hazard Analysis (PHA).">
                  <a:extLst>
                    <a:ext uri="{A12FA001-AC4F-418D-AE19-62706E023703}">
                      <ahyp:hlinkClr xmlns:ahyp="http://schemas.microsoft.com/office/drawing/2018/hyperlinkcolor" val="tx"/>
                    </a:ext>
                  </a:extLst>
                </a:hlinkClick>
              </a:rPr>
              <a:t>Steps for updating and revalidating a Process Hazard Analysis (PHA). </a:t>
            </a:r>
            <a:r>
              <a:rPr lang="en-US" sz="1500" dirty="0"/>
              <a:t>- 01/22/1998</a:t>
            </a:r>
          </a:p>
          <a:p>
            <a:r>
              <a:rPr lang="en-US" sz="1500" b="1" dirty="0"/>
              <a:t>1910.119(e)(5)</a:t>
            </a:r>
            <a:r>
              <a:rPr lang="en-US" sz="1500" dirty="0"/>
              <a:t> - </a:t>
            </a:r>
            <a:r>
              <a:rPr lang="en-US" sz="1500" u="sng" dirty="0">
                <a:solidFill>
                  <a:srgbClr val="0052A0"/>
                </a:solidFill>
                <a:hlinkClick r:id="rId8" tooltip="Documentation of PHA Findings and Recommendations">
                  <a:extLst>
                    <a:ext uri="{A12FA001-AC4F-418D-AE19-62706E023703}">
                      <ahyp:hlinkClr xmlns:ahyp="http://schemas.microsoft.com/office/drawing/2018/hyperlinkcolor" val="tx"/>
                    </a:ext>
                  </a:extLst>
                </a:hlinkClick>
              </a:rPr>
              <a:t>Documentation of PHA Findings and Recommendations </a:t>
            </a:r>
            <a:r>
              <a:rPr lang="en-US" sz="1500" dirty="0"/>
              <a:t>- 10/02/2020</a:t>
            </a:r>
          </a:p>
          <a:p>
            <a:r>
              <a:rPr lang="en-US" sz="1500" b="1" dirty="0"/>
              <a:t>1910.119(e)(6)</a:t>
            </a:r>
            <a:r>
              <a:rPr lang="en-US" sz="1500" dirty="0"/>
              <a:t> - </a:t>
            </a:r>
            <a:r>
              <a:rPr lang="en-US" sz="1500" u="sng" dirty="0">
                <a:solidFill>
                  <a:srgbClr val="0052A0"/>
                </a:solidFill>
                <a:hlinkClick r:id="rId9" tooltip="Updates to PHA Extended Shutdown Facility">
                  <a:extLst>
                    <a:ext uri="{A12FA001-AC4F-418D-AE19-62706E023703}">
                      <ahyp:hlinkClr xmlns:ahyp="http://schemas.microsoft.com/office/drawing/2018/hyperlinkcolor" val="tx"/>
                    </a:ext>
                  </a:extLst>
                </a:hlinkClick>
              </a:rPr>
              <a:t>Updates to PHA Extended Shutdown Facility </a:t>
            </a:r>
            <a:r>
              <a:rPr lang="en-US" sz="1500" dirty="0"/>
              <a:t>- 09/20/2019</a:t>
            </a:r>
          </a:p>
          <a:p>
            <a:r>
              <a:rPr lang="en-US" sz="1500" b="1" dirty="0"/>
              <a:t>1910.119(e)(7)</a:t>
            </a:r>
            <a:r>
              <a:rPr lang="en-US" sz="1500" dirty="0"/>
              <a:t> - </a:t>
            </a:r>
            <a:r>
              <a:rPr lang="en-US" sz="1500" u="sng" dirty="0">
                <a:solidFill>
                  <a:srgbClr val="0052A0"/>
                </a:solidFill>
                <a:hlinkClick r:id="rId8" tooltip="Documentation of PHA Findings and Recommendations">
                  <a:extLst>
                    <a:ext uri="{A12FA001-AC4F-418D-AE19-62706E023703}">
                      <ahyp:hlinkClr xmlns:ahyp="http://schemas.microsoft.com/office/drawing/2018/hyperlinkcolor" val="tx"/>
                    </a:ext>
                  </a:extLst>
                </a:hlinkClick>
              </a:rPr>
              <a:t>Documentation of PHA Findings and Recommendations </a:t>
            </a:r>
            <a:r>
              <a:rPr lang="en-US" sz="1500" dirty="0"/>
              <a:t>- 10/02/2020</a:t>
            </a:r>
          </a:p>
        </p:txBody>
      </p:sp>
    </p:spTree>
    <p:extLst>
      <p:ext uri="{BB962C8B-B14F-4D97-AF65-F5344CB8AC3E}">
        <p14:creationId xmlns:p14="http://schemas.microsoft.com/office/powerpoint/2010/main" val="502719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fontScale="90000"/>
          </a:bodyPr>
          <a:lstStyle/>
          <a:p>
            <a:pPr>
              <a:defRPr/>
            </a:pPr>
            <a:r>
              <a:rPr lang="en-US" dirty="0"/>
              <a:t>References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a:xfrm>
            <a:off x="457200" y="1085850"/>
            <a:ext cx="8382000" cy="3429000"/>
          </a:xfrm>
        </p:spPr>
        <p:txBody>
          <a:bodyPr/>
          <a:lstStyle/>
          <a:p>
            <a:pPr marL="109537" indent="0">
              <a:buNone/>
            </a:pPr>
            <a:r>
              <a:rPr lang="en-US" sz="1500" dirty="0"/>
              <a:t>Other resources:</a:t>
            </a:r>
          </a:p>
          <a:p>
            <a:r>
              <a:rPr lang="en-US" sz="1500" i="1" u="sng" dirty="0">
                <a:solidFill>
                  <a:srgbClr val="0052A0"/>
                </a:solidFill>
                <a:hlinkClick r:id="rId3">
                  <a:extLst>
                    <a:ext uri="{A12FA001-AC4F-418D-AE19-62706E023703}">
                      <ahyp:hlinkClr xmlns:ahyp="http://schemas.microsoft.com/office/drawing/2018/hyperlinkcolor" val="tx"/>
                    </a:ext>
                  </a:extLst>
                </a:hlinkClick>
              </a:rPr>
              <a:t>Guidelines for Hazard Evaluation Procedures, 3rd Edition</a:t>
            </a:r>
            <a:endParaRPr lang="en-US" sz="1500" dirty="0">
              <a:solidFill>
                <a:srgbClr val="0052A0"/>
              </a:solidFill>
            </a:endParaRPr>
          </a:p>
          <a:p>
            <a:r>
              <a:rPr lang="en-US" sz="1500" i="1" u="sng" dirty="0">
                <a:solidFill>
                  <a:srgbClr val="0052A0"/>
                </a:solidFill>
                <a:hlinkClick r:id="rId4">
                  <a:extLst>
                    <a:ext uri="{A12FA001-AC4F-418D-AE19-62706E023703}">
                      <ahyp:hlinkClr xmlns:ahyp="http://schemas.microsoft.com/office/drawing/2018/hyperlinkcolor" val="tx"/>
                    </a:ext>
                  </a:extLst>
                </a:hlinkClick>
              </a:rPr>
              <a:t>Contra Costa Health Services CalARP Program Guidance Documents</a:t>
            </a:r>
            <a:endParaRPr lang="en-US" sz="1500" dirty="0">
              <a:solidFill>
                <a:srgbClr val="0052A0"/>
              </a:solidFill>
            </a:endParaRPr>
          </a:p>
          <a:p>
            <a:pPr marR="0"/>
            <a:r>
              <a:rPr lang="en-US" sz="1500" i="1" u="sng" dirty="0">
                <a:solidFill>
                  <a:srgbClr val="0052A0"/>
                </a:solidFill>
                <a:hlinkClick r:id="rId5">
                  <a:extLst>
                    <a:ext uri="{A12FA001-AC4F-418D-AE19-62706E023703}">
                      <ahyp:hlinkClr xmlns:ahyp="http://schemas.microsoft.com/office/drawing/2018/hyperlinkcolor" val="tx"/>
                    </a:ext>
                  </a:extLst>
                </a:hlinkClick>
              </a:rPr>
              <a:t>EPA FAQ: What constitutes a revision of the PHA?</a:t>
            </a:r>
            <a:endParaRPr lang="en-US" sz="1500" i="1" u="sng" dirty="0">
              <a:solidFill>
                <a:srgbClr val="0052A0"/>
              </a:solidFill>
            </a:endParaRPr>
          </a:p>
          <a:p>
            <a:pPr marR="0"/>
            <a:r>
              <a:rPr lang="en-US" sz="1500" i="1" u="sng" dirty="0">
                <a:solidFill>
                  <a:srgbClr val="0052A0"/>
                </a:solidFill>
                <a:hlinkClick r:id="rId6">
                  <a:extLst>
                    <a:ext uri="{A12FA001-AC4F-418D-AE19-62706E023703}">
                      <ahyp:hlinkClr xmlns:ahyp="http://schemas.microsoft.com/office/drawing/2018/hyperlinkcolor" val="tx"/>
                    </a:ext>
                  </a:extLst>
                </a:hlinkClick>
              </a:rPr>
              <a:t>Key Lessons for Preventing Hydraulic Shock in Industrial Refrigeration Systems</a:t>
            </a:r>
            <a:endParaRPr lang="en-US" sz="1500" i="1" u="sng" dirty="0">
              <a:solidFill>
                <a:srgbClr val="0052A0"/>
              </a:solidFill>
            </a:endParaRPr>
          </a:p>
          <a:p>
            <a:pPr marR="0"/>
            <a:r>
              <a:rPr lang="en-US" sz="1500" i="1" u="sng" dirty="0">
                <a:solidFill>
                  <a:srgbClr val="0052A0"/>
                </a:solidFill>
                <a:hlinkClick r:id="rId7">
                  <a:extLst>
                    <a:ext uri="{A12FA001-AC4F-418D-AE19-62706E023703}">
                      <ahyp:hlinkClr xmlns:ahyp="http://schemas.microsoft.com/office/drawing/2018/hyperlinkcolor" val="tx"/>
                    </a:ext>
                  </a:extLst>
                </a:hlinkClick>
              </a:rPr>
              <a:t>CalARP Seismic Assessment Guidance</a:t>
            </a:r>
            <a:endParaRPr lang="en-US" sz="1500" i="1" u="sng" dirty="0">
              <a:solidFill>
                <a:srgbClr val="0052A0"/>
              </a:solidFill>
            </a:endParaRPr>
          </a:p>
          <a:p>
            <a:pPr marR="0"/>
            <a:r>
              <a:rPr lang="en-US" sz="1500" i="1" u="sng" dirty="0">
                <a:solidFill>
                  <a:srgbClr val="0052A0"/>
                </a:solidFill>
                <a:hlinkClick r:id="rId8">
                  <a:extLst>
                    <a:ext uri="{A12FA001-AC4F-418D-AE19-62706E023703}">
                      <ahyp:hlinkClr xmlns:ahyp="http://schemas.microsoft.com/office/drawing/2018/hyperlinkcolor" val="tx"/>
                    </a:ext>
                  </a:extLst>
                </a:hlinkClick>
              </a:rPr>
              <a:t>CSB: Extreme Weather Safety Message Video</a:t>
            </a:r>
            <a:endParaRPr lang="en-US" sz="1500" i="1" u="sng" dirty="0">
              <a:solidFill>
                <a:srgbClr val="0052A0"/>
              </a:solidFill>
            </a:endParaRPr>
          </a:p>
          <a:p>
            <a:pPr marR="0"/>
            <a:r>
              <a:rPr lang="en-US" sz="1500" i="1" u="sng" dirty="0">
                <a:solidFill>
                  <a:srgbClr val="0052A0"/>
                </a:solidFill>
                <a:hlinkClick r:id="rId9">
                  <a:extLst>
                    <a:ext uri="{A12FA001-AC4F-418D-AE19-62706E023703}">
                      <ahyp:hlinkClr xmlns:ahyp="http://schemas.microsoft.com/office/drawing/2018/hyperlinkcolor" val="tx"/>
                    </a:ext>
                  </a:extLst>
                </a:hlinkClick>
              </a:rPr>
              <a:t>DSOD Dam Breach Inundation Map</a:t>
            </a:r>
            <a:endParaRPr lang="en-US" sz="1500" i="1" u="sng" dirty="0">
              <a:solidFill>
                <a:srgbClr val="0052A0"/>
              </a:solidFill>
            </a:endParaRPr>
          </a:p>
          <a:p>
            <a:pPr marR="0"/>
            <a:r>
              <a:rPr lang="en-US" sz="1500" i="1" u="sng" dirty="0">
                <a:solidFill>
                  <a:srgbClr val="0052A0"/>
                </a:solidFill>
                <a:hlinkClick r:id="rId10">
                  <a:extLst>
                    <a:ext uri="{A12FA001-AC4F-418D-AE19-62706E023703}">
                      <ahyp:hlinkClr xmlns:ahyp="http://schemas.microsoft.com/office/drawing/2018/hyperlinkcolor" val="tx"/>
                    </a:ext>
                  </a:extLst>
                </a:hlinkClick>
              </a:rPr>
              <a:t>ATC Wind, Snow, Tornado and Seismic Hazard </a:t>
            </a:r>
            <a:endParaRPr lang="en-US" altLang="en-US" sz="1500" i="1" u="sng" dirty="0">
              <a:solidFill>
                <a:srgbClr val="0052A0"/>
              </a:solidFill>
            </a:endParaRPr>
          </a:p>
        </p:txBody>
      </p:sp>
    </p:spTree>
    <p:extLst>
      <p:ext uri="{BB962C8B-B14F-4D97-AF65-F5344CB8AC3E}">
        <p14:creationId xmlns:p14="http://schemas.microsoft.com/office/powerpoint/2010/main" val="3344651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B4146B7-7220-4BB2-B5F2-68AC7030DA18}"/>
              </a:ext>
            </a:extLst>
          </p:cNvPr>
          <p:cNvSpPr txBox="1">
            <a:spLocks/>
          </p:cNvSpPr>
          <p:nvPr/>
        </p:nvSpPr>
        <p:spPr>
          <a:xfrm>
            <a:off x="-36513" y="1200150"/>
            <a:ext cx="9136063" cy="857250"/>
          </a:xfrm>
          <a:prstGeom prst="rect">
            <a:avLst/>
          </a:prstGeom>
        </p:spPr>
        <p:txBody>
          <a:bodyPr/>
          <a:lstStyle>
            <a:lvl1pPr algn="ctr"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orbel" pitchFamily="34" charset="0"/>
              </a:defRPr>
            </a:lvl2pPr>
            <a:lvl3pPr algn="l" rtl="0" eaLnBrk="0" fontAlgn="base" hangingPunct="0">
              <a:spcBef>
                <a:spcPct val="0"/>
              </a:spcBef>
              <a:spcAft>
                <a:spcPct val="0"/>
              </a:spcAft>
              <a:defRPr sz="4100" b="1">
                <a:solidFill>
                  <a:schemeClr val="tx2"/>
                </a:solidFill>
                <a:latin typeface="Corbel" pitchFamily="34" charset="0"/>
              </a:defRPr>
            </a:lvl3pPr>
            <a:lvl4pPr algn="l" rtl="0" eaLnBrk="0" fontAlgn="base" hangingPunct="0">
              <a:spcBef>
                <a:spcPct val="0"/>
              </a:spcBef>
              <a:spcAft>
                <a:spcPct val="0"/>
              </a:spcAft>
              <a:defRPr sz="4100" b="1">
                <a:solidFill>
                  <a:schemeClr val="tx2"/>
                </a:solidFill>
                <a:latin typeface="Corbel" pitchFamily="34" charset="0"/>
              </a:defRPr>
            </a:lvl4pPr>
            <a:lvl5pPr algn="l" rtl="0" eaLnBrk="0" fontAlgn="base" hangingPunct="0">
              <a:spcBef>
                <a:spcPct val="0"/>
              </a:spcBef>
              <a:spcAft>
                <a:spcPct val="0"/>
              </a:spcAft>
              <a:defRPr sz="4100" b="1">
                <a:solidFill>
                  <a:schemeClr val="tx2"/>
                </a:solidFill>
                <a:latin typeface="Corbel" pitchFamily="34" charset="0"/>
              </a:defRPr>
            </a:lvl5pPr>
            <a:lvl6pPr marL="457200" algn="l" rtl="0" fontAlgn="base">
              <a:spcBef>
                <a:spcPct val="0"/>
              </a:spcBef>
              <a:spcAft>
                <a:spcPct val="0"/>
              </a:spcAft>
              <a:defRPr sz="4100" b="1">
                <a:solidFill>
                  <a:schemeClr val="tx2"/>
                </a:solidFill>
                <a:latin typeface="Corbel" pitchFamily="34" charset="0"/>
              </a:defRPr>
            </a:lvl6pPr>
            <a:lvl7pPr marL="914400" algn="l" rtl="0" fontAlgn="base">
              <a:spcBef>
                <a:spcPct val="0"/>
              </a:spcBef>
              <a:spcAft>
                <a:spcPct val="0"/>
              </a:spcAft>
              <a:defRPr sz="4100" b="1">
                <a:solidFill>
                  <a:schemeClr val="tx2"/>
                </a:solidFill>
                <a:latin typeface="Corbel" pitchFamily="34" charset="0"/>
              </a:defRPr>
            </a:lvl7pPr>
            <a:lvl8pPr marL="1371600" algn="l" rtl="0" fontAlgn="base">
              <a:spcBef>
                <a:spcPct val="0"/>
              </a:spcBef>
              <a:spcAft>
                <a:spcPct val="0"/>
              </a:spcAft>
              <a:defRPr sz="4100" b="1">
                <a:solidFill>
                  <a:schemeClr val="tx2"/>
                </a:solidFill>
                <a:latin typeface="Corbel" pitchFamily="34" charset="0"/>
              </a:defRPr>
            </a:lvl8pPr>
            <a:lvl9pPr marL="1828800" algn="l" rtl="0" fontAlgn="base">
              <a:spcBef>
                <a:spcPct val="0"/>
              </a:spcBef>
              <a:spcAft>
                <a:spcPct val="0"/>
              </a:spcAft>
              <a:defRPr sz="4100" b="1">
                <a:solidFill>
                  <a:schemeClr val="tx2"/>
                </a:solidFill>
                <a:latin typeface="Corbel" pitchFamily="34" charset="0"/>
              </a:defRPr>
            </a:lvl9pPr>
            <a:extLst/>
          </a:lstStyle>
          <a:p>
            <a:pPr eaLnBrk="1" fontAlgn="auto" hangingPunct="1">
              <a:spcAft>
                <a:spcPts val="0"/>
              </a:spcAft>
              <a:defRPr/>
            </a:pPr>
            <a:r>
              <a:rPr lang="en-US" sz="8800" dirty="0">
                <a:solidFill>
                  <a:srgbClr val="0052A0"/>
                </a:solidFill>
                <a:effectLst>
                  <a:outerShdw blurRad="50800" dist="38100" dir="2700000" algn="tl" rotWithShape="0">
                    <a:prstClr val="black">
                      <a:alpha val="40000"/>
                    </a:prstClr>
                  </a:outerShdw>
                </a:effectLst>
                <a:latin typeface="Corbel"/>
              </a:rPr>
              <a:t>Any Questions?</a:t>
            </a:r>
          </a:p>
          <a:p>
            <a:pPr eaLnBrk="1" fontAlgn="auto" hangingPunct="1">
              <a:spcAft>
                <a:spcPts val="0"/>
              </a:spcAft>
              <a:defRPr/>
            </a:pPr>
            <a:endParaRPr lang="en-US" sz="8800" dirty="0">
              <a:solidFill>
                <a:srgbClr val="676A55"/>
              </a:solidFill>
              <a:effectLst>
                <a:outerShdw blurRad="50800" dist="38100" dir="2700000" algn="tl" rotWithShape="0">
                  <a:prstClr val="black">
                    <a:alpha val="40000"/>
                  </a:prstClr>
                </a:outerShdw>
              </a:effectLst>
              <a:latin typeface="Corbel"/>
            </a:endParaRPr>
          </a:p>
        </p:txBody>
      </p:sp>
      <p:sp>
        <p:nvSpPr>
          <p:cNvPr id="6" name="TextBox 5">
            <a:extLst>
              <a:ext uri="{FF2B5EF4-FFF2-40B4-BE49-F238E27FC236}">
                <a16:creationId xmlns:a16="http://schemas.microsoft.com/office/drawing/2014/main" id="{AFBD8BD4-88CB-43C6-AE02-56E3D9829DC2}"/>
              </a:ext>
            </a:extLst>
          </p:cNvPr>
          <p:cNvSpPr txBox="1"/>
          <p:nvPr/>
        </p:nvSpPr>
        <p:spPr>
          <a:xfrm>
            <a:off x="21899" y="2647950"/>
            <a:ext cx="9100203" cy="1569660"/>
          </a:xfrm>
          <a:prstGeom prst="rect">
            <a:avLst/>
          </a:prstGeom>
          <a:noFill/>
        </p:spPr>
        <p:txBody>
          <a:bodyPr>
            <a:spAutoFit/>
          </a:bodyPr>
          <a:lstStyle/>
          <a:p>
            <a:pPr algn="ctr">
              <a:defRPr/>
            </a:pPr>
            <a:r>
              <a:rPr lang="en-US" sz="2400" dirty="0"/>
              <a:t>Jack Becker ,</a:t>
            </a:r>
          </a:p>
          <a:p>
            <a:pPr algn="ctr">
              <a:defRPr/>
            </a:pPr>
            <a:r>
              <a:rPr lang="en-US" sz="2400" dirty="0"/>
              <a:t>Compliance Services Manager</a:t>
            </a:r>
            <a:br>
              <a:rPr lang="en-US" sz="2400" dirty="0"/>
            </a:br>
            <a:r>
              <a:rPr lang="en-US" sz="2400" dirty="0">
                <a:solidFill>
                  <a:srgbClr val="0052A0"/>
                </a:solidFill>
                <a:hlinkClick r:id="rId2">
                  <a:extLst>
                    <a:ext uri="{A12FA001-AC4F-418D-AE19-62706E023703}">
                      <ahyp:hlinkClr xmlns:ahyp="http://schemas.microsoft.com/office/drawing/2018/hyperlinkcolor" val="tx"/>
                    </a:ext>
                  </a:extLst>
                </a:hlinkClick>
              </a:rPr>
              <a:t>jbecker@condorearth.com</a:t>
            </a:r>
            <a:endParaRPr lang="en-US" sz="2400" dirty="0">
              <a:solidFill>
                <a:srgbClr val="0052A0"/>
              </a:solidFill>
            </a:endParaRPr>
          </a:p>
          <a:p>
            <a:pPr algn="ctr">
              <a:defRPr/>
            </a:pPr>
            <a:r>
              <a:rPr lang="en-US" sz="2400" dirty="0"/>
              <a:t> 209.454.7394</a:t>
            </a:r>
          </a:p>
        </p:txBody>
      </p:sp>
      <p:pic>
        <p:nvPicPr>
          <p:cNvPr id="3" name="Picture 2" descr="A person smiling for the camera&#10;&#10;Description automatically generated with low confidence">
            <a:extLst>
              <a:ext uri="{FF2B5EF4-FFF2-40B4-BE49-F238E27FC236}">
                <a16:creationId xmlns:a16="http://schemas.microsoft.com/office/drawing/2014/main" id="{0A25917F-A115-48B2-8BD7-03C7A39867E7}"/>
              </a:ext>
            </a:extLst>
          </p:cNvPr>
          <p:cNvPicPr>
            <a:picLocks noChangeAspect="1"/>
          </p:cNvPicPr>
          <p:nvPr/>
        </p:nvPicPr>
        <p:blipFill rotWithShape="1">
          <a:blip r:embed="rId3">
            <a:extLst>
              <a:ext uri="{28A0092B-C50C-407E-A947-70E740481C1C}">
                <a14:useLocalDpi xmlns:a14="http://schemas.microsoft.com/office/drawing/2010/main" val="0"/>
              </a:ext>
            </a:extLst>
          </a:blip>
          <a:srcRect b="3424"/>
          <a:stretch/>
        </p:blipFill>
        <p:spPr>
          <a:xfrm>
            <a:off x="6858000" y="2555915"/>
            <a:ext cx="1785586" cy="2149435"/>
          </a:xfrm>
          <a:prstGeom prst="rect">
            <a:avLst/>
          </a:prstGeom>
        </p:spPr>
      </p:pic>
      <p:pic>
        <p:nvPicPr>
          <p:cNvPr id="7" name="Picture 11" descr="A close up of a logo&#10;&#10;Description generated with high confidence">
            <a:extLst>
              <a:ext uri="{FF2B5EF4-FFF2-40B4-BE49-F238E27FC236}">
                <a16:creationId xmlns:a16="http://schemas.microsoft.com/office/drawing/2014/main" id="{25B25C67-1683-40A2-BFFD-34C164094491}"/>
              </a:ext>
            </a:extLst>
          </p:cNvPr>
          <p:cNvPicPr>
            <a:picLocks noChangeAspect="1"/>
          </p:cNvPicPr>
          <p:nvPr/>
        </p:nvPicPr>
        <p:blipFill>
          <a:blip r:embed="rId4"/>
          <a:stretch>
            <a:fillRect/>
          </a:stretch>
        </p:blipFill>
        <p:spPr>
          <a:xfrm>
            <a:off x="8205264" y="107950"/>
            <a:ext cx="768873" cy="7052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AD5EC8-84BA-3998-2E33-5E74560B3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A8634-6F51-9B20-5E30-5CD0EDD56162}"/>
              </a:ext>
            </a:extLst>
          </p:cNvPr>
          <p:cNvSpPr>
            <a:spLocks noGrp="1"/>
          </p:cNvSpPr>
          <p:nvPr>
            <p:ph type="title"/>
          </p:nvPr>
        </p:nvSpPr>
        <p:spPr/>
        <p:txBody>
          <a:bodyPr>
            <a:normAutofit fontScale="90000"/>
          </a:bodyPr>
          <a:lstStyle/>
          <a:p>
            <a:pPr>
              <a:defRPr/>
            </a:pPr>
            <a:r>
              <a:rPr lang="en-US" sz="3700" dirty="0">
                <a:solidFill>
                  <a:srgbClr val="0052A0"/>
                </a:solidFill>
              </a:rPr>
              <a:t>Poll Question 1</a:t>
            </a:r>
          </a:p>
        </p:txBody>
      </p:sp>
      <p:sp>
        <p:nvSpPr>
          <p:cNvPr id="32771" name="Content Placeholder 2">
            <a:extLst>
              <a:ext uri="{FF2B5EF4-FFF2-40B4-BE49-F238E27FC236}">
                <a16:creationId xmlns:a16="http://schemas.microsoft.com/office/drawing/2014/main" id="{DFF3CE29-F4A9-EBF0-03E9-8FC5A4B0B1D0}"/>
              </a:ext>
            </a:extLst>
          </p:cNvPr>
          <p:cNvSpPr>
            <a:spLocks noGrp="1"/>
          </p:cNvSpPr>
          <p:nvPr>
            <p:ph idx="1"/>
          </p:nvPr>
        </p:nvSpPr>
        <p:spPr/>
        <p:txBody>
          <a:bodyPr/>
          <a:lstStyle/>
          <a:p>
            <a:r>
              <a:rPr lang="en-US" dirty="0"/>
              <a:t>What was your role in a hazard review or PHA?</a:t>
            </a:r>
            <a:endParaRPr lang="en-US" altLang="en-US" dirty="0"/>
          </a:p>
        </p:txBody>
      </p:sp>
      <p:pic>
        <p:nvPicPr>
          <p:cNvPr id="4" name="Picture 11" descr="A close up of a logo&#10;&#10;Description generated with high confidence">
            <a:extLst>
              <a:ext uri="{FF2B5EF4-FFF2-40B4-BE49-F238E27FC236}">
                <a16:creationId xmlns:a16="http://schemas.microsoft.com/office/drawing/2014/main" id="{86792385-56DC-84D8-9FAA-2E1A4DB54A0A}"/>
              </a:ext>
            </a:extLst>
          </p:cNvPr>
          <p:cNvPicPr>
            <a:picLocks noChangeAspect="1"/>
          </p:cNvPicPr>
          <p:nvPr/>
        </p:nvPicPr>
        <p:blipFill>
          <a:blip r:embed="rId2"/>
          <a:stretch>
            <a:fillRect/>
          </a:stretch>
        </p:blipFill>
        <p:spPr>
          <a:xfrm>
            <a:off x="8205264" y="107950"/>
            <a:ext cx="768873" cy="705228"/>
          </a:xfrm>
          <a:prstGeom prst="rect">
            <a:avLst/>
          </a:prstGeom>
        </p:spPr>
      </p:pic>
      <p:pic>
        <p:nvPicPr>
          <p:cNvPr id="9" name="Picture 8" descr="A qr code on a blue background&#10;&#10;AI-generated content may be incorrect.">
            <a:extLst>
              <a:ext uri="{FF2B5EF4-FFF2-40B4-BE49-F238E27FC236}">
                <a16:creationId xmlns:a16="http://schemas.microsoft.com/office/drawing/2014/main" id="{C030B671-BF12-8101-8F83-6D5226285DE3}"/>
              </a:ext>
            </a:extLst>
          </p:cNvPr>
          <p:cNvPicPr>
            <a:picLocks noChangeAspect="1"/>
          </p:cNvPicPr>
          <p:nvPr/>
        </p:nvPicPr>
        <p:blipFill>
          <a:blip r:embed="rId3">
            <a:extLst>
              <a:ext uri="{28A0092B-C50C-407E-A947-70E740481C1C}">
                <a14:useLocalDpi xmlns:a14="http://schemas.microsoft.com/office/drawing/2010/main" val="0"/>
              </a:ext>
            </a:extLst>
          </a:blip>
          <a:srcRect t="24286" b="4286"/>
          <a:stretch>
            <a:fillRect/>
          </a:stretch>
        </p:blipFill>
        <p:spPr>
          <a:xfrm>
            <a:off x="2590800" y="1885950"/>
            <a:ext cx="3429000" cy="2449286"/>
          </a:xfrm>
          <a:prstGeom prst="rect">
            <a:avLst/>
          </a:prstGeom>
        </p:spPr>
      </p:pic>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title="Forms">
                <a:extLst>
                  <a:ext uri="{FF2B5EF4-FFF2-40B4-BE49-F238E27FC236}">
                    <a16:creationId xmlns:a16="http://schemas.microsoft.com/office/drawing/2014/main" id="{4016A1F5-B3CF-1B5B-DC38-D6C245E024B2}"/>
                  </a:ext>
                </a:extLst>
              </p:cNvPr>
              <p:cNvGraphicFramePr>
                <a:graphicFrameLocks noGrp="1"/>
              </p:cNvGraphicFramePr>
              <p:nvPr/>
            </p:nvGraphicFramePr>
            <p:xfrm>
              <a:off x="0" y="0"/>
              <a:ext cx="9144000" cy="5143500"/>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3" name="Add-in 2" title="Forms">
                <a:extLst>
                  <a:ext uri="{FF2B5EF4-FFF2-40B4-BE49-F238E27FC236}">
                    <a16:creationId xmlns:a16="http://schemas.microsoft.com/office/drawing/2014/main" id="{4016A1F5-B3CF-1B5B-DC38-D6C245E024B2}"/>
                  </a:ext>
                </a:extLst>
              </p:cNvPr>
              <p:cNvPicPr>
                <a:picLocks noGrp="1" noRot="1" noChangeAspect="1" noMove="1" noResize="1" noEditPoints="1" noAdjustHandles="1" noChangeArrowheads="1" noChangeShapeType="1"/>
              </p:cNvPicPr>
              <p:nvPr/>
            </p:nvPicPr>
            <p:blipFill>
              <a:blip r:embed="rId5"/>
              <a:stretch>
                <a:fillRect/>
              </a:stretch>
            </p:blipFill>
            <p:spPr>
              <a:xfrm>
                <a:off x="0" y="0"/>
                <a:ext cx="9144000" cy="5143500"/>
              </a:xfrm>
              <a:prstGeom prst="rect">
                <a:avLst/>
              </a:prstGeom>
            </p:spPr>
          </p:pic>
        </mc:Fallback>
      </mc:AlternateContent>
    </p:spTree>
    <p:extLst>
      <p:ext uri="{BB962C8B-B14F-4D97-AF65-F5344CB8AC3E}">
        <p14:creationId xmlns:p14="http://schemas.microsoft.com/office/powerpoint/2010/main" val="268123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DCA18-649A-4AFE-82E0-90D7E8054638}"/>
              </a:ext>
            </a:extLst>
          </p:cNvPr>
          <p:cNvSpPr>
            <a:spLocks noGrp="1"/>
          </p:cNvSpPr>
          <p:nvPr>
            <p:ph idx="1"/>
          </p:nvPr>
        </p:nvSpPr>
        <p:spPr>
          <a:xfrm>
            <a:off x="457199" y="1085850"/>
            <a:ext cx="8516937" cy="3429000"/>
          </a:xfrm>
        </p:spPr>
        <p:txBody>
          <a:bodyPr/>
          <a:lstStyle/>
          <a:p>
            <a:r>
              <a:rPr lang="en-US" dirty="0"/>
              <a:t>Purpose</a:t>
            </a:r>
          </a:p>
          <a:p>
            <a:pPr lvl="1"/>
            <a:r>
              <a:rPr lang="en-US" sz="2200" dirty="0"/>
              <a:t>Identify and analyze significant hazardous situations of a process.</a:t>
            </a:r>
          </a:p>
          <a:p>
            <a:pPr lvl="1"/>
            <a:r>
              <a:rPr lang="en-US" sz="2200" dirty="0"/>
              <a:t>Aid in decision making for improving safety and managing risk.</a:t>
            </a:r>
          </a:p>
          <a:p>
            <a:r>
              <a:rPr lang="en-US" dirty="0"/>
              <a:t>Desired outcomes</a:t>
            </a:r>
          </a:p>
          <a:p>
            <a:pPr lvl="1"/>
            <a:r>
              <a:rPr lang="en-US" sz="2200" dirty="0"/>
              <a:t>Fewer incidents</a:t>
            </a:r>
          </a:p>
          <a:p>
            <a:pPr lvl="1"/>
            <a:r>
              <a:rPr lang="en-US" sz="2200" dirty="0"/>
              <a:t>Reduced consequences</a:t>
            </a:r>
          </a:p>
          <a:p>
            <a:pPr lvl="1"/>
            <a:r>
              <a:rPr lang="en-US" sz="2200" dirty="0"/>
              <a:t>Evaluate compliance</a:t>
            </a:r>
            <a:endParaRPr lang="en-US" dirty="0"/>
          </a:p>
          <a:p>
            <a:pPr lvl="1"/>
            <a:endParaRPr lang="en-US" dirty="0"/>
          </a:p>
        </p:txBody>
      </p:sp>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Autofit/>
          </a:bodyPr>
          <a:lstStyle/>
          <a:p>
            <a:pPr>
              <a:defRPr/>
            </a:pPr>
            <a:r>
              <a:rPr lang="en-US" sz="3300" dirty="0">
                <a:solidFill>
                  <a:srgbClr val="0052A0"/>
                </a:solidFill>
              </a:rPr>
              <a:t>Process Hazard Analysis</a:t>
            </a:r>
          </a:p>
        </p:txBody>
      </p:sp>
    </p:spTree>
    <p:extLst>
      <p:ext uri="{BB962C8B-B14F-4D97-AF65-F5344CB8AC3E}">
        <p14:creationId xmlns:p14="http://schemas.microsoft.com/office/powerpoint/2010/main" val="125487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DCA18-649A-4AFE-82E0-90D7E8054638}"/>
              </a:ext>
            </a:extLst>
          </p:cNvPr>
          <p:cNvSpPr>
            <a:spLocks noGrp="1"/>
          </p:cNvSpPr>
          <p:nvPr>
            <p:ph idx="1"/>
          </p:nvPr>
        </p:nvSpPr>
        <p:spPr>
          <a:xfrm>
            <a:off x="457199" y="1085850"/>
            <a:ext cx="8516937" cy="3429000"/>
          </a:xfrm>
        </p:spPr>
        <p:txBody>
          <a:bodyPr/>
          <a:lstStyle/>
          <a:p>
            <a:r>
              <a:rPr lang="en-US" dirty="0"/>
              <a:t>Limitations</a:t>
            </a:r>
          </a:p>
          <a:p>
            <a:pPr lvl="1"/>
            <a:r>
              <a:rPr lang="en-US" dirty="0"/>
              <a:t>Impossible to identify and assess the significance of all possible causes and outcomes</a:t>
            </a:r>
          </a:p>
          <a:p>
            <a:pPr lvl="1"/>
            <a:r>
              <a:rPr lang="en-US" dirty="0"/>
              <a:t>Studies are a snapshot in time </a:t>
            </a:r>
          </a:p>
          <a:p>
            <a:pPr lvl="1"/>
            <a:r>
              <a:rPr lang="en-US" dirty="0"/>
              <a:t>Results may be subjective based on team knowledge and experience</a:t>
            </a:r>
          </a:p>
          <a:p>
            <a:pPr lvl="1"/>
            <a:r>
              <a:rPr lang="en-US" dirty="0"/>
              <a:t>No certainty that all hazardous conditions and potential incident scenarios are identified</a:t>
            </a:r>
          </a:p>
        </p:txBody>
      </p:sp>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fontScale="90000"/>
          </a:bodyPr>
          <a:lstStyle/>
          <a:p>
            <a:pPr>
              <a:defRPr/>
            </a:pPr>
            <a:r>
              <a:rPr lang="en-US" sz="3300" dirty="0">
                <a:solidFill>
                  <a:srgbClr val="0052A0"/>
                </a:solidFill>
              </a:rPr>
              <a:t>Process Hazard Analysis</a:t>
            </a:r>
          </a:p>
        </p:txBody>
      </p:sp>
    </p:spTree>
    <p:extLst>
      <p:ext uri="{BB962C8B-B14F-4D97-AF65-F5344CB8AC3E}">
        <p14:creationId xmlns:p14="http://schemas.microsoft.com/office/powerpoint/2010/main" val="87067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DCA18-649A-4AFE-82E0-90D7E8054638}"/>
              </a:ext>
            </a:extLst>
          </p:cNvPr>
          <p:cNvSpPr>
            <a:spLocks noGrp="1"/>
          </p:cNvSpPr>
          <p:nvPr>
            <p:ph idx="1"/>
          </p:nvPr>
        </p:nvSpPr>
        <p:spPr>
          <a:xfrm>
            <a:off x="457199" y="1085850"/>
            <a:ext cx="8516937" cy="3429000"/>
          </a:xfrm>
        </p:spPr>
        <p:txBody>
          <a:bodyPr/>
          <a:lstStyle/>
          <a:p>
            <a:r>
              <a:rPr lang="en-US" dirty="0"/>
              <a:t>Scenario Anatomy</a:t>
            </a:r>
          </a:p>
          <a:p>
            <a:pPr marL="392113" lvl="1" indent="0">
              <a:buNone/>
            </a:pPr>
            <a:endParaRPr lang="en-US" dirty="0"/>
          </a:p>
        </p:txBody>
      </p:sp>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fontScale="90000"/>
          </a:bodyPr>
          <a:lstStyle/>
          <a:p>
            <a:pPr>
              <a:defRPr/>
            </a:pPr>
            <a:r>
              <a:rPr lang="en-US" sz="3300" dirty="0">
                <a:solidFill>
                  <a:srgbClr val="0052A0"/>
                </a:solidFill>
              </a:rPr>
              <a:t>Process Hazard Analysis</a:t>
            </a:r>
          </a:p>
        </p:txBody>
      </p:sp>
      <p:sp>
        <p:nvSpPr>
          <p:cNvPr id="5" name="Rectangle 4">
            <a:extLst>
              <a:ext uri="{FF2B5EF4-FFF2-40B4-BE49-F238E27FC236}">
                <a16:creationId xmlns:a16="http://schemas.microsoft.com/office/drawing/2014/main" id="{C4D92A6C-7437-4381-9365-356D59DBFC14}"/>
              </a:ext>
            </a:extLst>
          </p:cNvPr>
          <p:cNvSpPr/>
          <p:nvPr/>
        </p:nvSpPr>
        <p:spPr>
          <a:xfrm>
            <a:off x="457199" y="1733550"/>
            <a:ext cx="1143000" cy="1905000"/>
          </a:xfrm>
          <a:prstGeom prst="rect">
            <a:avLst/>
          </a:prstGeom>
          <a:solidFill>
            <a:schemeClr val="accent4">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t" anchorCtr="1"/>
          <a:lstStyle/>
          <a:p>
            <a:pPr algn="ctr"/>
            <a:r>
              <a:rPr lang="en-US" dirty="0">
                <a:solidFill>
                  <a:schemeClr val="bg1"/>
                </a:solidFill>
              </a:rPr>
              <a:t>Hazards</a:t>
            </a:r>
          </a:p>
        </p:txBody>
      </p:sp>
      <p:sp>
        <p:nvSpPr>
          <p:cNvPr id="6" name="Rectangle 5">
            <a:extLst>
              <a:ext uri="{FF2B5EF4-FFF2-40B4-BE49-F238E27FC236}">
                <a16:creationId xmlns:a16="http://schemas.microsoft.com/office/drawing/2014/main" id="{723D28DB-0F57-4FC9-89A0-42B464F94A2A}"/>
              </a:ext>
            </a:extLst>
          </p:cNvPr>
          <p:cNvSpPr/>
          <p:nvPr/>
        </p:nvSpPr>
        <p:spPr>
          <a:xfrm>
            <a:off x="1447800" y="318135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Fireworks outline">
            <a:extLst>
              <a:ext uri="{FF2B5EF4-FFF2-40B4-BE49-F238E27FC236}">
                <a16:creationId xmlns:a16="http://schemas.microsoft.com/office/drawing/2014/main" id="{9BB0CC25-ABF6-4333-ABB5-10CDEA7AB6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499" y="2228850"/>
            <a:ext cx="914400" cy="914400"/>
          </a:xfrm>
          <a:prstGeom prst="rect">
            <a:avLst/>
          </a:prstGeom>
        </p:spPr>
      </p:pic>
      <p:cxnSp>
        <p:nvCxnSpPr>
          <p:cNvPr id="10" name="Straight Arrow Connector 9">
            <a:extLst>
              <a:ext uri="{FF2B5EF4-FFF2-40B4-BE49-F238E27FC236}">
                <a16:creationId xmlns:a16="http://schemas.microsoft.com/office/drawing/2014/main" id="{CC9E1EF4-1479-4241-9868-54F68BE4252E}"/>
              </a:ext>
            </a:extLst>
          </p:cNvPr>
          <p:cNvCxnSpPr>
            <a:cxnSpLocks/>
          </p:cNvCxnSpPr>
          <p:nvPr/>
        </p:nvCxnSpPr>
        <p:spPr>
          <a:xfrm>
            <a:off x="1485899" y="3295651"/>
            <a:ext cx="2152154" cy="118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3" name="Explosion: 14 Points 12">
            <a:extLst>
              <a:ext uri="{FF2B5EF4-FFF2-40B4-BE49-F238E27FC236}">
                <a16:creationId xmlns:a16="http://schemas.microsoft.com/office/drawing/2014/main" id="{32FE064C-E797-41B2-99DE-97CA13AEF6B4}"/>
              </a:ext>
            </a:extLst>
          </p:cNvPr>
          <p:cNvSpPr/>
          <p:nvPr/>
        </p:nvSpPr>
        <p:spPr>
          <a:xfrm rot="20879693">
            <a:off x="1665697" y="2289099"/>
            <a:ext cx="1766816" cy="815570"/>
          </a:xfrm>
          <a:prstGeom prst="irregularSeal2">
            <a:avLst/>
          </a:prstGeom>
          <a:solidFill>
            <a:schemeClr val="accent5">
              <a:lumMod val="75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Cause</a:t>
            </a:r>
          </a:p>
        </p:txBody>
      </p:sp>
      <p:sp>
        <p:nvSpPr>
          <p:cNvPr id="16" name="TextBox 15">
            <a:extLst>
              <a:ext uri="{FF2B5EF4-FFF2-40B4-BE49-F238E27FC236}">
                <a16:creationId xmlns:a16="http://schemas.microsoft.com/office/drawing/2014/main" id="{C77675C5-16A3-4C50-9A2C-5FE2B4F9E778}"/>
              </a:ext>
            </a:extLst>
          </p:cNvPr>
          <p:cNvSpPr txBox="1"/>
          <p:nvPr/>
        </p:nvSpPr>
        <p:spPr>
          <a:xfrm>
            <a:off x="2100657" y="3252022"/>
            <a:ext cx="1219200" cy="369332"/>
          </a:xfrm>
          <a:prstGeom prst="rect">
            <a:avLst/>
          </a:prstGeom>
          <a:noFill/>
        </p:spPr>
        <p:txBody>
          <a:bodyPr wrap="square" rtlCol="0">
            <a:spAutoFit/>
          </a:bodyPr>
          <a:lstStyle/>
          <a:p>
            <a:r>
              <a:rPr lang="en-US" dirty="0"/>
              <a:t>Deviation</a:t>
            </a:r>
          </a:p>
        </p:txBody>
      </p:sp>
      <p:cxnSp>
        <p:nvCxnSpPr>
          <p:cNvPr id="18" name="Straight Connector 17">
            <a:extLst>
              <a:ext uri="{FF2B5EF4-FFF2-40B4-BE49-F238E27FC236}">
                <a16:creationId xmlns:a16="http://schemas.microsoft.com/office/drawing/2014/main" id="{02EF327B-BE75-4932-AFDE-CBF337DE0E50}"/>
              </a:ext>
            </a:extLst>
          </p:cNvPr>
          <p:cNvCxnSpPr>
            <a:cxnSpLocks/>
          </p:cNvCxnSpPr>
          <p:nvPr/>
        </p:nvCxnSpPr>
        <p:spPr>
          <a:xfrm>
            <a:off x="3741751" y="2405202"/>
            <a:ext cx="0" cy="1552743"/>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6D3FB472-0AEC-4C87-ADAB-C1FAF6CE5131}"/>
              </a:ext>
            </a:extLst>
          </p:cNvPr>
          <p:cNvCxnSpPr>
            <a:cxnSpLocks/>
          </p:cNvCxnSpPr>
          <p:nvPr/>
        </p:nvCxnSpPr>
        <p:spPr>
          <a:xfrm>
            <a:off x="3733800" y="2416632"/>
            <a:ext cx="520700" cy="0"/>
          </a:xfrm>
          <a:prstGeom prst="line">
            <a:avLst/>
          </a:prstGeom>
          <a:ln w="38100"/>
        </p:spPr>
        <p:style>
          <a:lnRef idx="1">
            <a:schemeClr val="dk1"/>
          </a:lnRef>
          <a:fillRef idx="0">
            <a:schemeClr val="dk1"/>
          </a:fillRef>
          <a:effectRef idx="0">
            <a:schemeClr val="dk1"/>
          </a:effectRef>
          <a:fontRef idx="minor">
            <a:schemeClr val="tx1"/>
          </a:fontRef>
        </p:style>
      </p:cxnSp>
      <p:sp>
        <p:nvSpPr>
          <p:cNvPr id="25" name="Explosion: 14 Points 24">
            <a:extLst>
              <a:ext uri="{FF2B5EF4-FFF2-40B4-BE49-F238E27FC236}">
                <a16:creationId xmlns:a16="http://schemas.microsoft.com/office/drawing/2014/main" id="{75E737F1-F241-4C4D-8D4C-59C55EE66CFA}"/>
              </a:ext>
            </a:extLst>
          </p:cNvPr>
          <p:cNvSpPr/>
          <p:nvPr/>
        </p:nvSpPr>
        <p:spPr>
          <a:xfrm>
            <a:off x="4299006" y="3513483"/>
            <a:ext cx="1762541" cy="1139865"/>
          </a:xfrm>
          <a:prstGeom prst="irregularSeal2">
            <a:avLst/>
          </a:prstGeom>
          <a:solidFill>
            <a:schemeClr val="accent6">
              <a:lumMod val="5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Loss Event</a:t>
            </a:r>
          </a:p>
        </p:txBody>
      </p:sp>
      <p:cxnSp>
        <p:nvCxnSpPr>
          <p:cNvPr id="26" name="Straight Arrow Connector 25">
            <a:extLst>
              <a:ext uri="{FF2B5EF4-FFF2-40B4-BE49-F238E27FC236}">
                <a16:creationId xmlns:a16="http://schemas.microsoft.com/office/drawing/2014/main" id="{AC6C408D-E330-4D36-A9D8-7B8558F9B36D}"/>
              </a:ext>
            </a:extLst>
          </p:cNvPr>
          <p:cNvCxnSpPr>
            <a:cxnSpLocks/>
          </p:cNvCxnSpPr>
          <p:nvPr/>
        </p:nvCxnSpPr>
        <p:spPr>
          <a:xfrm>
            <a:off x="3733800" y="3943695"/>
            <a:ext cx="585748" cy="177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AAAC8920-804D-429F-B683-F7DAC70B6E0A}"/>
              </a:ext>
            </a:extLst>
          </p:cNvPr>
          <p:cNvSpPr txBox="1"/>
          <p:nvPr/>
        </p:nvSpPr>
        <p:spPr>
          <a:xfrm>
            <a:off x="3741751" y="2938602"/>
            <a:ext cx="1304129" cy="646331"/>
          </a:xfrm>
          <a:prstGeom prst="rect">
            <a:avLst/>
          </a:prstGeom>
          <a:noFill/>
        </p:spPr>
        <p:txBody>
          <a:bodyPr wrap="square" rtlCol="0">
            <a:spAutoFit/>
          </a:bodyPr>
          <a:lstStyle/>
          <a:p>
            <a:r>
              <a:rPr lang="en-US" dirty="0"/>
              <a:t>Preventive Safeguards</a:t>
            </a:r>
          </a:p>
        </p:txBody>
      </p:sp>
      <p:sp>
        <p:nvSpPr>
          <p:cNvPr id="30" name="Oval 29">
            <a:extLst>
              <a:ext uri="{FF2B5EF4-FFF2-40B4-BE49-F238E27FC236}">
                <a16:creationId xmlns:a16="http://schemas.microsoft.com/office/drawing/2014/main" id="{BE2C8A46-4311-4B71-9DF7-DE41A974E56A}"/>
              </a:ext>
            </a:extLst>
          </p:cNvPr>
          <p:cNvSpPr/>
          <p:nvPr/>
        </p:nvSpPr>
        <p:spPr>
          <a:xfrm>
            <a:off x="4247210" y="1962150"/>
            <a:ext cx="1848790" cy="938161"/>
          </a:xfrm>
          <a:prstGeom prst="ellipse">
            <a:avLst/>
          </a:prstGeom>
          <a:solidFill>
            <a:schemeClr val="accent2">
              <a:lumMod val="7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Regain control or shut down</a:t>
            </a:r>
          </a:p>
        </p:txBody>
      </p:sp>
      <p:cxnSp>
        <p:nvCxnSpPr>
          <p:cNvPr id="31" name="Straight Arrow Connector 30">
            <a:extLst>
              <a:ext uri="{FF2B5EF4-FFF2-40B4-BE49-F238E27FC236}">
                <a16:creationId xmlns:a16="http://schemas.microsoft.com/office/drawing/2014/main" id="{1E9015D3-8674-4659-9146-543394736E17}"/>
              </a:ext>
            </a:extLst>
          </p:cNvPr>
          <p:cNvCxnSpPr>
            <a:cxnSpLocks/>
          </p:cNvCxnSpPr>
          <p:nvPr/>
        </p:nvCxnSpPr>
        <p:spPr>
          <a:xfrm>
            <a:off x="5867400" y="4064425"/>
            <a:ext cx="914400" cy="189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650656C-79DA-4C2B-A5C7-CCBF7482B237}"/>
              </a:ext>
            </a:extLst>
          </p:cNvPr>
          <p:cNvCxnSpPr>
            <a:cxnSpLocks/>
          </p:cNvCxnSpPr>
          <p:nvPr/>
        </p:nvCxnSpPr>
        <p:spPr>
          <a:xfrm flipH="1">
            <a:off x="6855133" y="1657350"/>
            <a:ext cx="7428" cy="2730557"/>
          </a:xfrm>
          <a:prstGeom prst="line">
            <a:avLst/>
          </a:prstGeom>
          <a:ln w="38100"/>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55BBA926-C77B-45EB-BE30-BC64D53621AC}"/>
              </a:ext>
            </a:extLst>
          </p:cNvPr>
          <p:cNvSpPr txBox="1"/>
          <p:nvPr/>
        </p:nvSpPr>
        <p:spPr>
          <a:xfrm>
            <a:off x="6862561" y="2699462"/>
            <a:ext cx="1304129" cy="646331"/>
          </a:xfrm>
          <a:prstGeom prst="rect">
            <a:avLst/>
          </a:prstGeom>
          <a:noFill/>
        </p:spPr>
        <p:txBody>
          <a:bodyPr wrap="square" rtlCol="0">
            <a:spAutoFit/>
          </a:bodyPr>
          <a:lstStyle/>
          <a:p>
            <a:r>
              <a:rPr lang="en-US" dirty="0"/>
              <a:t>Mitigative Safeguards</a:t>
            </a:r>
          </a:p>
        </p:txBody>
      </p:sp>
      <p:cxnSp>
        <p:nvCxnSpPr>
          <p:cNvPr id="35" name="Straight Arrow Connector 34">
            <a:extLst>
              <a:ext uri="{FF2B5EF4-FFF2-40B4-BE49-F238E27FC236}">
                <a16:creationId xmlns:a16="http://schemas.microsoft.com/office/drawing/2014/main" id="{8C9B5AFA-2D83-4042-BA35-50AA0A5E261B}"/>
              </a:ext>
            </a:extLst>
          </p:cNvPr>
          <p:cNvCxnSpPr>
            <a:cxnSpLocks/>
          </p:cNvCxnSpPr>
          <p:nvPr/>
        </p:nvCxnSpPr>
        <p:spPr>
          <a:xfrm>
            <a:off x="6855133" y="1657350"/>
            <a:ext cx="61246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0" name="Oval 39">
            <a:extLst>
              <a:ext uri="{FF2B5EF4-FFF2-40B4-BE49-F238E27FC236}">
                <a16:creationId xmlns:a16="http://schemas.microsoft.com/office/drawing/2014/main" id="{C3F5EC36-AC5B-44C0-9E10-5180A5BD5FA7}"/>
              </a:ext>
            </a:extLst>
          </p:cNvPr>
          <p:cNvSpPr/>
          <p:nvPr/>
        </p:nvSpPr>
        <p:spPr>
          <a:xfrm>
            <a:off x="6993132" y="1504950"/>
            <a:ext cx="1595184" cy="938161"/>
          </a:xfrm>
          <a:prstGeom prst="ellipse">
            <a:avLst/>
          </a:prstGeom>
          <a:solidFill>
            <a:schemeClr val="accent5">
              <a:lumMod val="75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Mitigated Impacts</a:t>
            </a:r>
          </a:p>
        </p:txBody>
      </p:sp>
      <p:cxnSp>
        <p:nvCxnSpPr>
          <p:cNvPr id="43" name="Straight Arrow Connector 42">
            <a:extLst>
              <a:ext uri="{FF2B5EF4-FFF2-40B4-BE49-F238E27FC236}">
                <a16:creationId xmlns:a16="http://schemas.microsoft.com/office/drawing/2014/main" id="{31A206B6-B1E9-4784-8645-053D5071BF4E}"/>
              </a:ext>
            </a:extLst>
          </p:cNvPr>
          <p:cNvCxnSpPr>
            <a:cxnSpLocks/>
          </p:cNvCxnSpPr>
          <p:nvPr/>
        </p:nvCxnSpPr>
        <p:spPr>
          <a:xfrm>
            <a:off x="6855133" y="4364105"/>
            <a:ext cx="61246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4" name="Oval 43">
            <a:extLst>
              <a:ext uri="{FF2B5EF4-FFF2-40B4-BE49-F238E27FC236}">
                <a16:creationId xmlns:a16="http://schemas.microsoft.com/office/drawing/2014/main" id="{FCB25664-2A87-47AC-A2BB-768C73F4674A}"/>
              </a:ext>
            </a:extLst>
          </p:cNvPr>
          <p:cNvSpPr/>
          <p:nvPr/>
        </p:nvSpPr>
        <p:spPr>
          <a:xfrm>
            <a:off x="6943205" y="3564304"/>
            <a:ext cx="1990442" cy="938161"/>
          </a:xfrm>
          <a:prstGeom prst="ellipse">
            <a:avLst/>
          </a:prstGeom>
          <a:solidFill>
            <a:schemeClr val="accent6">
              <a:lumMod val="2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Unmitigated</a:t>
            </a:r>
          </a:p>
          <a:p>
            <a:pPr algn="ctr"/>
            <a:r>
              <a:rPr lang="en-US" dirty="0"/>
              <a:t>Impacts</a:t>
            </a:r>
          </a:p>
        </p:txBody>
      </p:sp>
      <p:sp>
        <p:nvSpPr>
          <p:cNvPr id="46" name="TextBox 45">
            <a:extLst>
              <a:ext uri="{FF2B5EF4-FFF2-40B4-BE49-F238E27FC236}">
                <a16:creationId xmlns:a16="http://schemas.microsoft.com/office/drawing/2014/main" id="{47C04EF0-3F81-4B9D-A35B-BDFDCAC844D3}"/>
              </a:ext>
            </a:extLst>
          </p:cNvPr>
          <p:cNvSpPr txBox="1"/>
          <p:nvPr/>
        </p:nvSpPr>
        <p:spPr>
          <a:xfrm>
            <a:off x="299578" y="3592205"/>
            <a:ext cx="1460607" cy="646331"/>
          </a:xfrm>
          <a:prstGeom prst="rect">
            <a:avLst/>
          </a:prstGeom>
          <a:noFill/>
        </p:spPr>
        <p:txBody>
          <a:bodyPr wrap="square" rtlCol="0">
            <a:spAutoFit/>
          </a:bodyPr>
          <a:lstStyle/>
          <a:p>
            <a:pPr algn="ctr"/>
            <a:r>
              <a:rPr lang="en-US" dirty="0"/>
              <a:t>Containment and Control</a:t>
            </a:r>
          </a:p>
        </p:txBody>
      </p:sp>
    </p:spTree>
    <p:extLst>
      <p:ext uri="{BB962C8B-B14F-4D97-AF65-F5344CB8AC3E}">
        <p14:creationId xmlns:p14="http://schemas.microsoft.com/office/powerpoint/2010/main" val="286596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6" grpId="0"/>
      <p:bldP spid="25" grpId="0" animBg="1"/>
      <p:bldP spid="28" grpId="0"/>
      <p:bldP spid="30" grpId="0" animBg="1"/>
      <p:bldP spid="34" grpId="0"/>
      <p:bldP spid="40"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1" descr="A close up of a logo&#10;&#10;Description generated with high confidence">
            <a:extLst>
              <a:ext uri="{FF2B5EF4-FFF2-40B4-BE49-F238E27FC236}">
                <a16:creationId xmlns:a16="http://schemas.microsoft.com/office/drawing/2014/main" id="{6F4E5AFA-1C68-41B3-AC5F-DB8D8C8EE14C}"/>
              </a:ext>
            </a:extLst>
          </p:cNvPr>
          <p:cNvPicPr>
            <a:picLocks noChangeAspect="1"/>
          </p:cNvPicPr>
          <p:nvPr/>
        </p:nvPicPr>
        <p:blipFill>
          <a:blip r:embed="rId2"/>
          <a:stretch>
            <a:fillRect/>
          </a:stretch>
        </p:blipFill>
        <p:spPr>
          <a:xfrm>
            <a:off x="8205264" y="107950"/>
            <a:ext cx="768873" cy="705228"/>
          </a:xfrm>
          <a:prstGeom prst="rect">
            <a:avLst/>
          </a:prstGeom>
        </p:spPr>
      </p:pic>
      <p:sp>
        <p:nvSpPr>
          <p:cNvPr id="2" name="Title 1">
            <a:extLst>
              <a:ext uri="{FF2B5EF4-FFF2-40B4-BE49-F238E27FC236}">
                <a16:creationId xmlns:a16="http://schemas.microsoft.com/office/drawing/2014/main" id="{A9F4CE0B-C0E7-46F4-B328-FAF51935CBC4}"/>
              </a:ext>
            </a:extLst>
          </p:cNvPr>
          <p:cNvSpPr>
            <a:spLocks noGrp="1"/>
          </p:cNvSpPr>
          <p:nvPr>
            <p:ph type="title"/>
          </p:nvPr>
        </p:nvSpPr>
        <p:spPr/>
        <p:txBody>
          <a:bodyPr>
            <a:normAutofit fontScale="90000"/>
          </a:bodyPr>
          <a:lstStyle/>
          <a:p>
            <a:pPr>
              <a:defRPr/>
            </a:pPr>
            <a:r>
              <a:rPr lang="en-US" sz="3300" dirty="0">
                <a:solidFill>
                  <a:srgbClr val="0052A0"/>
                </a:solidFill>
              </a:rPr>
              <a:t>PHA Process</a:t>
            </a:r>
          </a:p>
        </p:txBody>
      </p:sp>
      <p:sp>
        <p:nvSpPr>
          <p:cNvPr id="32771" name="Content Placeholder 2">
            <a:extLst>
              <a:ext uri="{FF2B5EF4-FFF2-40B4-BE49-F238E27FC236}">
                <a16:creationId xmlns:a16="http://schemas.microsoft.com/office/drawing/2014/main" id="{1D788354-C34E-4A15-B568-8AE77FF3CA9A}"/>
              </a:ext>
            </a:extLst>
          </p:cNvPr>
          <p:cNvSpPr>
            <a:spLocks noGrp="1"/>
          </p:cNvSpPr>
          <p:nvPr>
            <p:ph idx="1"/>
          </p:nvPr>
        </p:nvSpPr>
        <p:spPr/>
        <p:txBody>
          <a:bodyPr/>
          <a:lstStyle/>
          <a:p>
            <a:r>
              <a:rPr lang="en-US" altLang="en-US" dirty="0"/>
              <a:t>Gather information on the process</a:t>
            </a:r>
          </a:p>
          <a:p>
            <a:r>
              <a:rPr lang="en-US" dirty="0"/>
              <a:t>Review and evaluate potential gaps</a:t>
            </a:r>
          </a:p>
          <a:p>
            <a:r>
              <a:rPr lang="en-US" dirty="0"/>
              <a:t>Perform study with qualified team</a:t>
            </a:r>
          </a:p>
          <a:p>
            <a:r>
              <a:rPr lang="en-US" dirty="0"/>
              <a:t>Address recommendations</a:t>
            </a:r>
          </a:p>
          <a:p>
            <a:r>
              <a:rPr lang="en-US" dirty="0"/>
              <a:t>Update and revalidate</a:t>
            </a:r>
          </a:p>
          <a:p>
            <a:endParaRPr lang="en-US" altLang="en-US" dirty="0"/>
          </a:p>
        </p:txBody>
      </p:sp>
      <p:pic>
        <p:nvPicPr>
          <p:cNvPr id="7" name="Graphic 6" descr="Arrow circle with solid fill">
            <a:extLst>
              <a:ext uri="{FF2B5EF4-FFF2-40B4-BE49-F238E27FC236}">
                <a16:creationId xmlns:a16="http://schemas.microsoft.com/office/drawing/2014/main" id="{EFF78B76-BFA5-4343-8311-CBE5488596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5400" y="2255520"/>
            <a:ext cx="2590800" cy="2590800"/>
          </a:xfrm>
          <a:prstGeom prst="rect">
            <a:avLst/>
          </a:prstGeom>
        </p:spPr>
      </p:pic>
    </p:spTree>
    <p:extLst>
      <p:ext uri="{BB962C8B-B14F-4D97-AF65-F5344CB8AC3E}">
        <p14:creationId xmlns:p14="http://schemas.microsoft.com/office/powerpoint/2010/main" val="550392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PAForumBoardTemplate2">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webextension1.xml><?xml version="1.0" encoding="utf-8"?>
<we:webextension xmlns:we="http://schemas.microsoft.com/office/webextensions/webextension/2010/11" id="{68223316-171C-4503-A5EA-A073AB410FDD}">
  <we:reference id="wa104381526" version="1.0.0.2" store="en-US" storeType="OMEX"/>
  <we:alternateReferences>
    <we:reference id="WA104381526" version="1.0.0.2" store="WA104381526" storeType="OMEX"/>
  </we:alternateReferences>
  <we:properties>
    <we:property name="FormID" value="&quot;XkuTZBtsAUSWP-RBv6j33G1zS2FhlXFMn7KHwlXK5dhUOTVaTU9UTFJKN1FSTFIzUElVOUlEQlBFWi4u&quot;"/>
    <we:property name="FormMode" value="&quot;DesignTime&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47218E-2056-4249-8724-1A50F4469FBB}">
  <we:reference id="wa104381526" version="1.0.0.2" store="en-US" storeType="OMEX"/>
  <we:alternateReferences>
    <we:reference id="WA104381526" version="1.0.0.2" store="WA104381526" storeType="OMEX"/>
  </we:alternateReferences>
  <we:properties>
    <we:property name="FormID" value="&quot;XkuTZBtsAUSWP-RBv6j33G1zS2FhlXFMn7KHwlXK5dhUOTVaTU9UTFJKN1FSTFIzUElVOUlEQlBFWi4u&quot;"/>
    <we:property name="FormMode" value="&quot;DesignTime&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035ca6-7635-4dc7-90a3-289aa6066b60" xsi:nil="true"/>
    <lcf76f155ced4ddcb4097134ff3c332f xmlns="1e920a1c-f38f-4518-a119-917bf51f248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B2BB4F4B206D4AAF89DE350CB8D7AE" ma:contentTypeVersion="14" ma:contentTypeDescription="Create a new document." ma:contentTypeScope="" ma:versionID="d40a119e735b39c49e5bc89683e55ae8">
  <xsd:schema xmlns:xsd="http://www.w3.org/2001/XMLSchema" xmlns:xs="http://www.w3.org/2001/XMLSchema" xmlns:p="http://schemas.microsoft.com/office/2006/metadata/properties" xmlns:ns2="1e920a1c-f38f-4518-a119-917bf51f2487" xmlns:ns3="4b035ca6-7635-4dc7-90a3-289aa6066b60" targetNamespace="http://schemas.microsoft.com/office/2006/metadata/properties" ma:root="true" ma:fieldsID="5fbb7b7f39faef9f679de20bba63f582" ns2:_="" ns3:_="">
    <xsd:import namespace="1e920a1c-f38f-4518-a119-917bf51f2487"/>
    <xsd:import namespace="4b035ca6-7635-4dc7-90a3-289aa6066b6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BillingMetadata"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920a1c-f38f-4518-a119-917bf51f2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11f59bf-e8df-4281-ab02-495a7485d59c" ma:termSetId="09814cd3-568e-fe90-9814-8d621ff8fb84" ma:anchorId="fba54fb3-c3e1-fe81-a776-ca4b69148c4d" ma:open="true" ma:isKeyword="false">
      <xsd:complexType>
        <xsd:sequence>
          <xsd:element ref="pc:Terms" minOccurs="0" maxOccurs="1"/>
        </xsd:sequence>
      </xsd:complex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035ca6-7635-4dc7-90a3-289aa6066b6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4e2a67c-6431-40e5-a4f4-81f6de981adc}" ma:internalName="TaxCatchAll" ma:showField="CatchAllData" ma:web="4b035ca6-7635-4dc7-90a3-289aa6066b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9F3C8D-B077-4579-BF63-4F803A4B8A54}">
  <ds:schemaRefs>
    <ds:schemaRef ds:uri="http://schemas.microsoft.com/office/2006/metadata/properties"/>
    <ds:schemaRef ds:uri="http://schemas.microsoft.com/office/infopath/2007/PartnerControls"/>
    <ds:schemaRef ds:uri="4b035ca6-7635-4dc7-90a3-289aa6066b60"/>
    <ds:schemaRef ds:uri="1e920a1c-f38f-4518-a119-917bf51f2487"/>
  </ds:schemaRefs>
</ds:datastoreItem>
</file>

<file path=customXml/itemProps2.xml><?xml version="1.0" encoding="utf-8"?>
<ds:datastoreItem xmlns:ds="http://schemas.openxmlformats.org/officeDocument/2006/customXml" ds:itemID="{DE3A7C77-9D71-483C-9140-C982F7640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920a1c-f38f-4518-a119-917bf51f2487"/>
    <ds:schemaRef ds:uri="4b035ca6-7635-4dc7-90a3-289aa6066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426A0F-E7AD-4E89-AA1E-A4CFD92C79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 CUPAForumBoardTemplate</Template>
  <TotalTime>9474</TotalTime>
  <Words>1981</Words>
  <Application>Microsoft Office PowerPoint</Application>
  <PresentationFormat>On-screen Show (16:9)</PresentationFormat>
  <Paragraphs>416</Paragraphs>
  <Slides>49</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49</vt:i4>
      </vt:variant>
    </vt:vector>
  </HeadingPairs>
  <TitlesOfParts>
    <vt:vector size="59" baseType="lpstr">
      <vt:lpstr>Arial</vt:lpstr>
      <vt:lpstr>Calibri</vt:lpstr>
      <vt:lpstr>Corbel</vt:lpstr>
      <vt:lpstr>Times New Roman</vt:lpstr>
      <vt:lpstr>Verdana</vt:lpstr>
      <vt:lpstr>Wingdings</vt:lpstr>
      <vt:lpstr>Wingdings 2</vt:lpstr>
      <vt:lpstr>CUPAForumBoardTemplate2</vt:lpstr>
      <vt:lpstr>Office Theme</vt:lpstr>
      <vt:lpstr>2_Office Theme</vt:lpstr>
      <vt:lpstr>CalARP Hazard Reviews Process Hazard Analysis  November 6, 2025</vt:lpstr>
      <vt:lpstr>Session Agenda</vt:lpstr>
      <vt:lpstr>Objectives</vt:lpstr>
      <vt:lpstr>Poll Question 1</vt:lpstr>
      <vt:lpstr>Poll Question 1</vt:lpstr>
      <vt:lpstr>Process Hazard Analysis</vt:lpstr>
      <vt:lpstr>Process Hazard Analysis</vt:lpstr>
      <vt:lpstr>Process Hazard Analysis</vt:lpstr>
      <vt:lpstr>PHA Process</vt:lpstr>
      <vt:lpstr>PHA Process</vt:lpstr>
      <vt:lpstr>PHA Process</vt:lpstr>
      <vt:lpstr>PHA Process</vt:lpstr>
      <vt:lpstr>PHA Process</vt:lpstr>
      <vt:lpstr>PHA Process</vt:lpstr>
      <vt:lpstr>PHA Requirements</vt:lpstr>
      <vt:lpstr>PHA Requirements</vt:lpstr>
      <vt:lpstr>PHA Requirements</vt:lpstr>
      <vt:lpstr>PHA Methodology: Checklist</vt:lpstr>
      <vt:lpstr>PHA Methodology: What-If/Checklist</vt:lpstr>
      <vt:lpstr>PHA Methodology: What-If/Checklist</vt:lpstr>
      <vt:lpstr>PHA Methodology: HazOp</vt:lpstr>
      <vt:lpstr>PHA Methodology: HazOp</vt:lpstr>
      <vt:lpstr>PHA Methodology: HazOp</vt:lpstr>
      <vt:lpstr>Poll Question 4</vt:lpstr>
      <vt:lpstr>PHA Methodology</vt:lpstr>
      <vt:lpstr>PHA Requirements</vt:lpstr>
      <vt:lpstr>PHA Requirements</vt:lpstr>
      <vt:lpstr>PHA Requirements</vt:lpstr>
      <vt:lpstr>PHA Requirements</vt:lpstr>
      <vt:lpstr>Facility Siting</vt:lpstr>
      <vt:lpstr>Human Factors</vt:lpstr>
      <vt:lpstr>Previous Incidents</vt:lpstr>
      <vt:lpstr>Previous Incidents</vt:lpstr>
      <vt:lpstr>PHA Team</vt:lpstr>
      <vt:lpstr>PHA Team</vt:lpstr>
      <vt:lpstr>Items to Address</vt:lpstr>
      <vt:lpstr>Items to Address</vt:lpstr>
      <vt:lpstr>Items to Address</vt:lpstr>
      <vt:lpstr>Items to Address</vt:lpstr>
      <vt:lpstr>Items to Address</vt:lpstr>
      <vt:lpstr>Items to Address</vt:lpstr>
      <vt:lpstr>Risk Ranking</vt:lpstr>
      <vt:lpstr>External Events</vt:lpstr>
      <vt:lpstr>External Events</vt:lpstr>
      <vt:lpstr>Review: Process Hazard Analysis</vt:lpstr>
      <vt:lpstr>Review: PHA Process</vt:lpstr>
      <vt:lpstr>References</vt:lpstr>
      <vt:lpstr>References</vt:lpstr>
      <vt:lpstr>PowerPoint Presentation</vt:lpstr>
    </vt:vector>
  </TitlesOfParts>
  <Company>County of San Mateo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 Baldwin</dc:creator>
  <cp:lastModifiedBy>Jack Becker</cp:lastModifiedBy>
  <cp:revision>244</cp:revision>
  <dcterms:created xsi:type="dcterms:W3CDTF">2016-01-14T02:00:30Z</dcterms:created>
  <dcterms:modified xsi:type="dcterms:W3CDTF">2025-10-28T22:50:02Z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14617400.0000000</vt:lpwstr>
  </property>
  <property fmtid="{D5CDD505-2E9C-101B-9397-08002B2CF9AE}" pid="3" name="ContentTypeId">
    <vt:lpwstr>0x010100EDB2BB4F4B206D4AAF89DE350CB8D7AE</vt:lpwstr>
  </property>
  <property fmtid="{D5CDD505-2E9C-101B-9397-08002B2CF9AE}" pid="4" name="MediaServiceImageTags">
    <vt:lpwstr/>
  </property>
</Properties>
</file>